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1" r:id="rId5"/>
    <p:sldId id="275" r:id="rId6"/>
    <p:sldId id="268" r:id="rId7"/>
    <p:sldId id="269" r:id="rId8"/>
    <p:sldId id="279" r:id="rId9"/>
    <p:sldId id="280" r:id="rId10"/>
    <p:sldId id="281" r:id="rId11"/>
    <p:sldId id="282" r:id="rId12"/>
    <p:sldId id="266" r:id="rId13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0C0"/>
    <a:srgbClr val="007635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96981627296575E-4"/>
          <c:y val="1.1268489200282712E-3"/>
          <c:w val="0.99550508530183723"/>
          <c:h val="0.54666094145429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ШСК, вошедших в реестр (перечень) ШСК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Лист1!$A$2:$A$87</c:f>
              <c:strCache>
                <c:ptCount val="86"/>
                <c:pt idx="0">
                  <c:v>Республика Татарстан</c:v>
                </c:pt>
                <c:pt idx="1">
                  <c:v>Московская область</c:v>
                </c:pt>
                <c:pt idx="2">
                  <c:v>Краснодарский край</c:v>
                </c:pt>
                <c:pt idx="3">
                  <c:v>Республика Башкортостан</c:v>
                </c:pt>
                <c:pt idx="4">
                  <c:v>Красноярский край</c:v>
                </c:pt>
                <c:pt idx="5">
                  <c:v>Самарская область</c:v>
                </c:pt>
                <c:pt idx="6">
                  <c:v>Оренбургская область</c:v>
                </c:pt>
                <c:pt idx="7">
                  <c:v>Челябинская область</c:v>
                </c:pt>
                <c:pt idx="8">
                  <c:v>Воронежская область</c:v>
                </c:pt>
                <c:pt idx="9">
                  <c:v>г. Москва</c:v>
                </c:pt>
                <c:pt idx="10">
                  <c:v>Омская область</c:v>
                </c:pt>
                <c:pt idx="11">
                  <c:v>Свердловская область</c:v>
                </c:pt>
                <c:pt idx="12">
                  <c:v>г. Санкт-Петербург</c:v>
                </c:pt>
                <c:pt idx="13">
                  <c:v>Республика Дагестан</c:v>
                </c:pt>
                <c:pt idx="14">
                  <c:v>Нижегородская область</c:v>
                </c:pt>
                <c:pt idx="15">
                  <c:v>Новосибирская область</c:v>
                </c:pt>
                <c:pt idx="16">
                  <c:v>Волгоградская область</c:v>
                </c:pt>
                <c:pt idx="17">
                  <c:v>Курская область</c:v>
                </c:pt>
                <c:pt idx="18">
                  <c:v>Белгородская область</c:v>
                </c:pt>
                <c:pt idx="19">
                  <c:v>Ставропольский край</c:v>
                </c:pt>
                <c:pt idx="20">
                  <c:v>Кемеровская область</c:v>
                </c:pt>
                <c:pt idx="21">
                  <c:v>Республика Саха (Якутия)</c:v>
                </c:pt>
                <c:pt idx="22">
                  <c:v>Кировская область</c:v>
                </c:pt>
                <c:pt idx="23">
                  <c:v>Хабаровский край</c:v>
                </c:pt>
                <c:pt idx="24">
                  <c:v>Ленинградская область</c:v>
                </c:pt>
                <c:pt idx="25">
                  <c:v>Вологодская область</c:v>
                </c:pt>
                <c:pt idx="26">
                  <c:v>Республика Крым</c:v>
                </c:pt>
                <c:pt idx="27">
                  <c:v>Ростовская область</c:v>
                </c:pt>
                <c:pt idx="28">
                  <c:v>Калужская область</c:v>
                </c:pt>
                <c:pt idx="29">
                  <c:v>Калужская область</c:v>
                </c:pt>
                <c:pt idx="30">
                  <c:v>Пензенская область</c:v>
                </c:pt>
                <c:pt idx="31">
                  <c:v>Архангельская область</c:v>
                </c:pt>
                <c:pt idx="32">
                  <c:v>Алтайский край</c:v>
                </c:pt>
                <c:pt idx="33">
                  <c:v>Смоленская область</c:v>
                </c:pt>
                <c:pt idx="34">
                  <c:v>Ульяновская область</c:v>
                </c:pt>
                <c:pt idx="35">
                  <c:v>Курганская область</c:v>
                </c:pt>
                <c:pt idx="36">
                  <c:v>Чеченская Республика </c:v>
                </c:pt>
                <c:pt idx="37">
                  <c:v>Ханты-Мансийский автономный округ</c:v>
                </c:pt>
                <c:pt idx="38">
                  <c:v>Приморский край</c:v>
                </c:pt>
                <c:pt idx="39">
                  <c:v>Тверская область</c:v>
                </c:pt>
                <c:pt idx="40">
                  <c:v>Тульская область</c:v>
                </c:pt>
                <c:pt idx="41">
                  <c:v>Ярославская область</c:v>
                </c:pt>
                <c:pt idx="42">
                  <c:v>Республика Коми</c:v>
                </c:pt>
                <c:pt idx="43">
                  <c:v>Тюменская область</c:v>
                </c:pt>
                <c:pt idx="44">
                  <c:v>Пермский край</c:v>
                </c:pt>
                <c:pt idx="45">
                  <c:v>Липецкая область</c:v>
                </c:pt>
                <c:pt idx="46">
                  <c:v>Республика Мордовия</c:v>
                </c:pt>
                <c:pt idx="47">
                  <c:v>Владимирская область</c:v>
                </c:pt>
                <c:pt idx="48">
                  <c:v>Чувашская Республика</c:v>
                </c:pt>
                <c:pt idx="49">
                  <c:v>Республика Тыва</c:v>
                </c:pt>
                <c:pt idx="50">
                  <c:v>Брянская область</c:v>
                </c:pt>
                <c:pt idx="51">
                  <c:v>Удмуртская Республика</c:v>
                </c:pt>
                <c:pt idx="52">
                  <c:v>Республика Бурятия </c:v>
                </c:pt>
                <c:pt idx="53">
                  <c:v>Орловская область</c:v>
                </c:pt>
                <c:pt idx="54">
                  <c:v>Кабардино-Балкарская Республика</c:v>
                </c:pt>
                <c:pt idx="55">
                  <c:v>Сахалинская область</c:v>
                </c:pt>
                <c:pt idx="56">
                  <c:v>Томская область</c:v>
                </c:pt>
                <c:pt idx="57">
                  <c:v>Ивановская область</c:v>
                </c:pt>
                <c:pt idx="58">
                  <c:v>Иркутская область</c:v>
                </c:pt>
                <c:pt idx="59">
                  <c:v>Новгородская область</c:v>
                </c:pt>
                <c:pt idx="60">
                  <c:v>Костромская область</c:v>
                </c:pt>
                <c:pt idx="61">
                  <c:v>Калининградская область</c:v>
                </c:pt>
                <c:pt idx="62">
                  <c:v>Мурманская область</c:v>
                </c:pt>
                <c:pt idx="63">
                  <c:v>Амурская область</c:v>
                </c:pt>
                <c:pt idx="64">
                  <c:v>Республика Хакасия</c:v>
                </c:pt>
                <c:pt idx="65">
                  <c:v>Ямало-Ненецкий автономный округ</c:v>
                </c:pt>
                <c:pt idx="66">
                  <c:v>Тамбовская область</c:v>
                </c:pt>
                <c:pt idx="67">
                  <c:v>Карачаево-Черкесская Республика</c:v>
                </c:pt>
                <c:pt idx="68">
                  <c:v>Астраханская область</c:v>
                </c:pt>
                <c:pt idx="69">
                  <c:v>Республика Марий Эл</c:v>
                </c:pt>
                <c:pt idx="70">
                  <c:v>Рязанская область</c:v>
                </c:pt>
                <c:pt idx="71">
                  <c:v>Псковская область</c:v>
                </c:pt>
                <c:pt idx="72">
                  <c:v>Республика Ингушетия</c:v>
                </c:pt>
                <c:pt idx="73">
                  <c:v>Саратовская область</c:v>
                </c:pt>
                <c:pt idx="74">
                  <c:v>Республика Карелия</c:v>
                </c:pt>
                <c:pt idx="75">
                  <c:v>Республика Адыгея</c:v>
                </c:pt>
                <c:pt idx="76">
                  <c:v>Забайкальский край</c:v>
                </c:pt>
                <c:pt idx="77">
                  <c:v>Республика Алтай </c:v>
                </c:pt>
                <c:pt idx="78">
                  <c:v>г. Севастополь</c:v>
                </c:pt>
                <c:pt idx="79">
                  <c:v>Республика Северная Осетия - Алания</c:v>
                </c:pt>
                <c:pt idx="80">
                  <c:v>Ненецкий автономный округ</c:v>
                </c:pt>
                <c:pt idx="81">
                  <c:v>Камчатский край</c:v>
                </c:pt>
                <c:pt idx="82">
                  <c:v>Чукотский автономный округ</c:v>
                </c:pt>
                <c:pt idx="83">
                  <c:v>Еврейская автономная область</c:v>
                </c:pt>
                <c:pt idx="84">
                  <c:v>Республика Калмыкия</c:v>
                </c:pt>
                <c:pt idx="85">
                  <c:v>Магаданская область</c:v>
                </c:pt>
              </c:strCache>
            </c:strRef>
          </c:cat>
          <c:val>
            <c:numRef>
              <c:f>Лист1!$B$2:$B$87</c:f>
              <c:numCache>
                <c:formatCode>General</c:formatCode>
                <c:ptCount val="86"/>
                <c:pt idx="0">
                  <c:v>1268</c:v>
                </c:pt>
                <c:pt idx="1">
                  <c:v>1097</c:v>
                </c:pt>
                <c:pt idx="2">
                  <c:v>1036</c:v>
                </c:pt>
                <c:pt idx="3">
                  <c:v>810</c:v>
                </c:pt>
                <c:pt idx="4">
                  <c:v>685</c:v>
                </c:pt>
                <c:pt idx="5">
                  <c:v>663</c:v>
                </c:pt>
                <c:pt idx="6">
                  <c:v>575</c:v>
                </c:pt>
                <c:pt idx="7">
                  <c:v>559</c:v>
                </c:pt>
                <c:pt idx="8">
                  <c:v>556</c:v>
                </c:pt>
                <c:pt idx="9">
                  <c:v>555</c:v>
                </c:pt>
                <c:pt idx="10">
                  <c:v>489</c:v>
                </c:pt>
                <c:pt idx="11">
                  <c:v>449</c:v>
                </c:pt>
                <c:pt idx="12">
                  <c:v>447</c:v>
                </c:pt>
                <c:pt idx="13">
                  <c:v>437</c:v>
                </c:pt>
                <c:pt idx="14">
                  <c:v>421</c:v>
                </c:pt>
                <c:pt idx="15">
                  <c:v>420</c:v>
                </c:pt>
                <c:pt idx="16">
                  <c:v>393</c:v>
                </c:pt>
                <c:pt idx="17">
                  <c:v>379</c:v>
                </c:pt>
                <c:pt idx="18">
                  <c:v>373</c:v>
                </c:pt>
                <c:pt idx="19">
                  <c:v>366</c:v>
                </c:pt>
                <c:pt idx="20">
                  <c:v>351</c:v>
                </c:pt>
                <c:pt idx="21">
                  <c:v>338</c:v>
                </c:pt>
                <c:pt idx="22">
                  <c:v>330</c:v>
                </c:pt>
                <c:pt idx="23">
                  <c:v>307</c:v>
                </c:pt>
                <c:pt idx="24">
                  <c:v>290</c:v>
                </c:pt>
                <c:pt idx="25">
                  <c:v>282</c:v>
                </c:pt>
                <c:pt idx="26">
                  <c:v>279</c:v>
                </c:pt>
                <c:pt idx="27">
                  <c:v>271</c:v>
                </c:pt>
                <c:pt idx="28">
                  <c:v>267</c:v>
                </c:pt>
                <c:pt idx="29">
                  <c:v>267</c:v>
                </c:pt>
                <c:pt idx="30">
                  <c:v>252</c:v>
                </c:pt>
                <c:pt idx="31">
                  <c:v>246</c:v>
                </c:pt>
                <c:pt idx="32">
                  <c:v>227</c:v>
                </c:pt>
                <c:pt idx="33">
                  <c:v>222</c:v>
                </c:pt>
                <c:pt idx="34">
                  <c:v>217</c:v>
                </c:pt>
                <c:pt idx="35">
                  <c:v>215</c:v>
                </c:pt>
                <c:pt idx="36">
                  <c:v>202</c:v>
                </c:pt>
                <c:pt idx="37">
                  <c:v>202</c:v>
                </c:pt>
                <c:pt idx="38">
                  <c:v>197</c:v>
                </c:pt>
                <c:pt idx="39">
                  <c:v>196</c:v>
                </c:pt>
                <c:pt idx="40">
                  <c:v>189</c:v>
                </c:pt>
                <c:pt idx="41">
                  <c:v>187</c:v>
                </c:pt>
                <c:pt idx="42">
                  <c:v>180</c:v>
                </c:pt>
                <c:pt idx="43">
                  <c:v>178</c:v>
                </c:pt>
                <c:pt idx="44">
                  <c:v>162</c:v>
                </c:pt>
                <c:pt idx="45">
                  <c:v>159</c:v>
                </c:pt>
                <c:pt idx="46">
                  <c:v>155</c:v>
                </c:pt>
                <c:pt idx="47">
                  <c:v>154</c:v>
                </c:pt>
                <c:pt idx="48">
                  <c:v>154</c:v>
                </c:pt>
                <c:pt idx="49">
                  <c:v>152</c:v>
                </c:pt>
                <c:pt idx="50">
                  <c:v>141</c:v>
                </c:pt>
                <c:pt idx="51">
                  <c:v>139</c:v>
                </c:pt>
                <c:pt idx="52">
                  <c:v>137</c:v>
                </c:pt>
                <c:pt idx="53">
                  <c:v>130</c:v>
                </c:pt>
                <c:pt idx="54">
                  <c:v>129</c:v>
                </c:pt>
                <c:pt idx="55">
                  <c:v>118</c:v>
                </c:pt>
                <c:pt idx="56">
                  <c:v>117</c:v>
                </c:pt>
                <c:pt idx="57">
                  <c:v>109</c:v>
                </c:pt>
                <c:pt idx="58">
                  <c:v>103</c:v>
                </c:pt>
                <c:pt idx="59">
                  <c:v>100</c:v>
                </c:pt>
                <c:pt idx="60">
                  <c:v>100</c:v>
                </c:pt>
                <c:pt idx="61">
                  <c:v>96</c:v>
                </c:pt>
                <c:pt idx="62">
                  <c:v>90</c:v>
                </c:pt>
                <c:pt idx="63">
                  <c:v>87</c:v>
                </c:pt>
                <c:pt idx="64">
                  <c:v>86</c:v>
                </c:pt>
                <c:pt idx="65">
                  <c:v>85</c:v>
                </c:pt>
                <c:pt idx="66">
                  <c:v>85</c:v>
                </c:pt>
                <c:pt idx="67">
                  <c:v>85</c:v>
                </c:pt>
                <c:pt idx="68">
                  <c:v>73</c:v>
                </c:pt>
                <c:pt idx="69">
                  <c:v>72</c:v>
                </c:pt>
                <c:pt idx="70">
                  <c:v>71</c:v>
                </c:pt>
                <c:pt idx="71">
                  <c:v>68</c:v>
                </c:pt>
                <c:pt idx="72">
                  <c:v>63</c:v>
                </c:pt>
                <c:pt idx="73">
                  <c:v>60</c:v>
                </c:pt>
                <c:pt idx="74">
                  <c:v>59</c:v>
                </c:pt>
                <c:pt idx="75">
                  <c:v>57</c:v>
                </c:pt>
                <c:pt idx="76">
                  <c:v>55</c:v>
                </c:pt>
                <c:pt idx="77">
                  <c:v>52</c:v>
                </c:pt>
                <c:pt idx="78">
                  <c:v>40</c:v>
                </c:pt>
                <c:pt idx="79">
                  <c:v>32</c:v>
                </c:pt>
                <c:pt idx="80">
                  <c:v>20</c:v>
                </c:pt>
                <c:pt idx="81">
                  <c:v>16</c:v>
                </c:pt>
                <c:pt idx="82">
                  <c:v>11</c:v>
                </c:pt>
                <c:pt idx="83">
                  <c:v>9</c:v>
                </c:pt>
                <c:pt idx="84">
                  <c:v>9</c:v>
                </c:pt>
                <c:pt idx="8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D-4A2C-858E-8C82E44B0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691200"/>
        <c:axId val="136146944"/>
      </c:barChart>
      <c:catAx>
        <c:axId val="166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146944"/>
        <c:crosses val="autoZero"/>
        <c:auto val="1"/>
        <c:lblAlgn val="ctr"/>
        <c:lblOffset val="100"/>
        <c:noMultiLvlLbl val="0"/>
      </c:catAx>
      <c:valAx>
        <c:axId val="136146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Республика Тыва</c:v>
                </c:pt>
                <c:pt idx="4">
                  <c:v>Краснодарский край</c:v>
                </c:pt>
                <c:pt idx="5">
                  <c:v>г. Москва</c:v>
                </c:pt>
                <c:pt idx="6">
                  <c:v>Вологодская область</c:v>
                </c:pt>
                <c:pt idx="7">
                  <c:v>Пензенская область</c:v>
                </c:pt>
                <c:pt idx="8">
                  <c:v>Хабаровский край</c:v>
                </c:pt>
                <c:pt idx="9">
                  <c:v>Ленинградская область</c:v>
                </c:pt>
                <c:pt idx="10">
                  <c:v>Тамбовская область</c:v>
                </c:pt>
                <c:pt idx="11">
                  <c:v>Калужская область</c:v>
                </c:pt>
                <c:pt idx="12">
                  <c:v>Ненецкий автономный округ</c:v>
                </c:pt>
                <c:pt idx="13">
                  <c:v>Московская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Воронежская область</c:v>
                </c:pt>
                <c:pt idx="17">
                  <c:v>Сахалинская область</c:v>
                </c:pt>
                <c:pt idx="18">
                  <c:v>Кировская область</c:v>
                </c:pt>
                <c:pt idx="19">
                  <c:v>Курская область</c:v>
                </c:pt>
                <c:pt idx="20">
                  <c:v>Белгородская область</c:v>
                </c:pt>
                <c:pt idx="21">
                  <c:v>Омская область</c:v>
                </c:pt>
                <c:pt idx="22">
                  <c:v>Челябинская область</c:v>
                </c:pt>
                <c:pt idx="23">
                  <c:v>Курганская область</c:v>
                </c:pt>
                <c:pt idx="24">
                  <c:v>Новгородская область</c:v>
                </c:pt>
                <c:pt idx="25">
                  <c:v>Оренбургская область</c:v>
                </c:pt>
                <c:pt idx="26">
                  <c:v>Ханты-Мансийский автономный округ</c:v>
                </c:pt>
                <c:pt idx="27">
                  <c:v>Ямало-Ненецкий автономный округ</c:v>
                </c:pt>
                <c:pt idx="28">
                  <c:v>Республика Башкортостан</c:v>
                </c:pt>
                <c:pt idx="29">
                  <c:v>Республика Мордовия</c:v>
                </c:pt>
                <c:pt idx="30">
                  <c:v>Смоленская область</c:v>
                </c:pt>
                <c:pt idx="31">
                  <c:v>г. Санкт-Петербург</c:v>
                </c:pt>
                <c:pt idx="32">
                  <c:v>г. Севастополь</c:v>
                </c:pt>
                <c:pt idx="33">
                  <c:v>Липецкая область</c:v>
                </c:pt>
                <c:pt idx="34">
                  <c:v>Ставропольский край</c:v>
                </c:pt>
                <c:pt idx="35">
                  <c:v>Республика Коми</c:v>
                </c:pt>
                <c:pt idx="36">
                  <c:v>Мурманская область</c:v>
                </c:pt>
                <c:pt idx="37">
                  <c:v>Волгоградская область</c:v>
                </c:pt>
                <c:pt idx="38">
                  <c:v>Калининградская область</c:v>
                </c:pt>
                <c:pt idx="39">
                  <c:v>Республика Саха (Якутия)</c:v>
                </c:pt>
                <c:pt idx="40">
                  <c:v>Кемеровская область</c:v>
                </c:pt>
                <c:pt idx="41">
                  <c:v>Ульяновская область</c:v>
                </c:pt>
                <c:pt idx="42">
                  <c:v>Нижегородская область</c:v>
                </c:pt>
                <c:pt idx="43">
                  <c:v>Республика Крым</c:v>
                </c:pt>
                <c:pt idx="44">
                  <c:v>Кабардино-Балкарская Республика</c:v>
                </c:pt>
                <c:pt idx="45">
                  <c:v>Ярославская область</c:v>
                </c:pt>
                <c:pt idx="46">
                  <c:v>Республика Ингушетия</c:v>
                </c:pt>
                <c:pt idx="47">
                  <c:v>Карачаево-Черкесская Республика</c:v>
                </c:pt>
                <c:pt idx="48">
                  <c:v>Республика Хакасия</c:v>
                </c:pt>
                <c:pt idx="49">
                  <c:v>Псковская область</c:v>
                </c:pt>
                <c:pt idx="50">
                  <c:v>Новосибирская область</c:v>
                </c:pt>
                <c:pt idx="51">
                  <c:v>Владимирская область</c:v>
                </c:pt>
                <c:pt idx="52">
                  <c:v>Свердловская область</c:v>
                </c:pt>
                <c:pt idx="53">
                  <c:v>Республика Адыгея</c:v>
                </c:pt>
                <c:pt idx="54">
                  <c:v>Тверская область</c:v>
                </c:pt>
                <c:pt idx="55">
                  <c:v>Ивановская область</c:v>
                </c:pt>
                <c:pt idx="56">
                  <c:v>Тульская область</c:v>
                </c:pt>
                <c:pt idx="57">
                  <c:v>Томская область</c:v>
                </c:pt>
                <c:pt idx="58">
                  <c:v>Чеченская Республика </c:v>
                </c:pt>
                <c:pt idx="59">
                  <c:v>Чувашская Республика</c:v>
                </c:pt>
                <c:pt idx="60">
                  <c:v>Приморский край</c:v>
                </c:pt>
                <c:pt idx="61">
                  <c:v>Костромская область</c:v>
                </c:pt>
                <c:pt idx="62">
                  <c:v>Республика Алтай </c:v>
                </c:pt>
                <c:pt idx="63">
                  <c:v>Орловская область</c:v>
                </c:pt>
                <c:pt idx="64">
                  <c:v>Алтайский край</c:v>
                </c:pt>
                <c:pt idx="65">
                  <c:v>Пермский край</c:v>
                </c:pt>
                <c:pt idx="66">
                  <c:v>Республика Дагестан</c:v>
                </c:pt>
                <c:pt idx="67">
                  <c:v>Республика Карелия</c:v>
                </c:pt>
                <c:pt idx="68">
                  <c:v>Брянская область</c:v>
                </c:pt>
                <c:pt idx="69">
                  <c:v>Амурская область</c:v>
                </c:pt>
                <c:pt idx="70">
                  <c:v>Республика Бурятия </c:v>
                </c:pt>
                <c:pt idx="71">
                  <c:v>Республика Марий Эл</c:v>
                </c:pt>
                <c:pt idx="72">
                  <c:v>Астраханская область</c:v>
                </c:pt>
                <c:pt idx="73">
                  <c:v>Чукотский автономный округ</c:v>
                </c:pt>
                <c:pt idx="74">
                  <c:v>Удмуртская Республика</c:v>
                </c:pt>
                <c:pt idx="75">
                  <c:v>Ростовская область</c:v>
                </c:pt>
                <c:pt idx="76">
                  <c:v>Рязанская область</c:v>
                </c:pt>
                <c:pt idx="77">
                  <c:v>Республика Северная Осетия - Алания</c:v>
                </c:pt>
                <c:pt idx="78">
                  <c:v>Еврейская автономная область</c:v>
                </c:pt>
                <c:pt idx="79">
                  <c:v>Камчатский край</c:v>
                </c:pt>
                <c:pt idx="80">
                  <c:v>Иркутская область</c:v>
                </c:pt>
                <c:pt idx="81">
                  <c:v>Забайкальский край</c:v>
                </c:pt>
                <c:pt idx="82">
                  <c:v>Саратовская область</c:v>
                </c:pt>
                <c:pt idx="83">
                  <c:v>Республика Калмыкия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0%</c:formatCode>
                <c:ptCount val="85"/>
                <c:pt idx="0">
                  <c:v>0.94492917847025504</c:v>
                </c:pt>
                <c:pt idx="1">
                  <c:v>0.93526315789473702</c:v>
                </c:pt>
                <c:pt idx="2">
                  <c:v>0.910314735336195</c:v>
                </c:pt>
                <c:pt idx="3">
                  <c:v>0.87861271676300579</c:v>
                </c:pt>
                <c:pt idx="4">
                  <c:v>0.82818181818181802</c:v>
                </c:pt>
                <c:pt idx="5">
                  <c:v>0.83461077844311404</c:v>
                </c:pt>
                <c:pt idx="6">
                  <c:v>0.83126099706744905</c:v>
                </c:pt>
                <c:pt idx="7">
                  <c:v>0.81818181818181823</c:v>
                </c:pt>
                <c:pt idx="8">
                  <c:v>0.79405154639175302</c:v>
                </c:pt>
                <c:pt idx="9">
                  <c:v>0.78162162162162196</c:v>
                </c:pt>
                <c:pt idx="10">
                  <c:v>0.77981651376146788</c:v>
                </c:pt>
                <c:pt idx="11">
                  <c:v>0.76692307692307704</c:v>
                </c:pt>
                <c:pt idx="12">
                  <c:v>0.76692307692307704</c:v>
                </c:pt>
                <c:pt idx="13">
                  <c:v>0.75902777777777775</c:v>
                </c:pt>
                <c:pt idx="14">
                  <c:v>0.73594360086767896</c:v>
                </c:pt>
                <c:pt idx="15">
                  <c:v>0.73670658682634704</c:v>
                </c:pt>
                <c:pt idx="16">
                  <c:v>0.74</c:v>
                </c:pt>
                <c:pt idx="17">
                  <c:v>0.74213836477987416</c:v>
                </c:pt>
                <c:pt idx="18">
                  <c:v>0.73</c:v>
                </c:pt>
                <c:pt idx="19">
                  <c:v>0.71664611590628902</c:v>
                </c:pt>
                <c:pt idx="20">
                  <c:v>0.67636363636363594</c:v>
                </c:pt>
                <c:pt idx="21">
                  <c:v>0.68469273743016801</c:v>
                </c:pt>
                <c:pt idx="22">
                  <c:v>0.68347705146036197</c:v>
                </c:pt>
                <c:pt idx="23">
                  <c:v>0.66517133956386298</c:v>
                </c:pt>
                <c:pt idx="24">
                  <c:v>0.66666666666666663</c:v>
                </c:pt>
                <c:pt idx="25">
                  <c:v>0.65710194730813298</c:v>
                </c:pt>
                <c:pt idx="26">
                  <c:v>0.65466453674121405</c:v>
                </c:pt>
                <c:pt idx="27">
                  <c:v>0.64846153846153798</c:v>
                </c:pt>
                <c:pt idx="28">
                  <c:v>0.62214888718342298</c:v>
                </c:pt>
                <c:pt idx="29">
                  <c:v>0.61214888718342297</c:v>
                </c:pt>
                <c:pt idx="30">
                  <c:v>0.59846153846153805</c:v>
                </c:pt>
                <c:pt idx="31">
                  <c:v>0.604630872483221</c:v>
                </c:pt>
                <c:pt idx="32">
                  <c:v>0.58823529411764708</c:v>
                </c:pt>
                <c:pt idx="33">
                  <c:v>0.58029197080291972</c:v>
                </c:pt>
                <c:pt idx="34">
                  <c:v>0.57714060031595604</c:v>
                </c:pt>
                <c:pt idx="35">
                  <c:v>0.57301886792452805</c:v>
                </c:pt>
                <c:pt idx="36">
                  <c:v>0.55214723926380371</c:v>
                </c:pt>
                <c:pt idx="37">
                  <c:v>0.55347705146036197</c:v>
                </c:pt>
                <c:pt idx="38">
                  <c:v>0.54492655367231602</c:v>
                </c:pt>
                <c:pt idx="39">
                  <c:v>0.54492655367231602</c:v>
                </c:pt>
                <c:pt idx="40">
                  <c:v>0.53997289972899698</c:v>
                </c:pt>
                <c:pt idx="41">
                  <c:v>0.53426150121065397</c:v>
                </c:pt>
                <c:pt idx="42">
                  <c:v>0.51664611590628851</c:v>
                </c:pt>
                <c:pt idx="43">
                  <c:v>0.50664611590628905</c:v>
                </c:pt>
                <c:pt idx="44">
                  <c:v>0.49301886792452798</c:v>
                </c:pt>
                <c:pt idx="45">
                  <c:v>0.49438461538461498</c:v>
                </c:pt>
                <c:pt idx="46">
                  <c:v>0.48461538461538461</c:v>
                </c:pt>
                <c:pt idx="47">
                  <c:v>0.47727272727272729</c:v>
                </c:pt>
                <c:pt idx="48">
                  <c:v>0.48486033519553101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Республика Тыва</c:v>
                </c:pt>
                <c:pt idx="4">
                  <c:v>Краснодарский край</c:v>
                </c:pt>
                <c:pt idx="5">
                  <c:v>г. Москва</c:v>
                </c:pt>
                <c:pt idx="6">
                  <c:v>Вологодская область</c:v>
                </c:pt>
                <c:pt idx="7">
                  <c:v>Пензенская область</c:v>
                </c:pt>
                <c:pt idx="8">
                  <c:v>Хабаровский край</c:v>
                </c:pt>
                <c:pt idx="9">
                  <c:v>Ленинградская область</c:v>
                </c:pt>
                <c:pt idx="10">
                  <c:v>Тамбовская область</c:v>
                </c:pt>
                <c:pt idx="11">
                  <c:v>Калужская область</c:v>
                </c:pt>
                <c:pt idx="12">
                  <c:v>Ненецкий автономный округ</c:v>
                </c:pt>
                <c:pt idx="13">
                  <c:v>Московская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Воронежская область</c:v>
                </c:pt>
                <c:pt idx="17">
                  <c:v>Сахалинская область</c:v>
                </c:pt>
                <c:pt idx="18">
                  <c:v>Кировская область</c:v>
                </c:pt>
                <c:pt idx="19">
                  <c:v>Курская область</c:v>
                </c:pt>
                <c:pt idx="20">
                  <c:v>Белгородская область</c:v>
                </c:pt>
                <c:pt idx="21">
                  <c:v>Омская область</c:v>
                </c:pt>
                <c:pt idx="22">
                  <c:v>Челябинская область</c:v>
                </c:pt>
                <c:pt idx="23">
                  <c:v>Курганская область</c:v>
                </c:pt>
                <c:pt idx="24">
                  <c:v>Новгородская область</c:v>
                </c:pt>
                <c:pt idx="25">
                  <c:v>Оренбургская область</c:v>
                </c:pt>
                <c:pt idx="26">
                  <c:v>Ханты-Мансийский автономный округ</c:v>
                </c:pt>
                <c:pt idx="27">
                  <c:v>Ямало-Ненецкий автономный округ</c:v>
                </c:pt>
                <c:pt idx="28">
                  <c:v>Республика Башкортостан</c:v>
                </c:pt>
                <c:pt idx="29">
                  <c:v>Республика Мордовия</c:v>
                </c:pt>
                <c:pt idx="30">
                  <c:v>Смоленская область</c:v>
                </c:pt>
                <c:pt idx="31">
                  <c:v>г. Санкт-Петербург</c:v>
                </c:pt>
                <c:pt idx="32">
                  <c:v>г. Севастополь</c:v>
                </c:pt>
                <c:pt idx="33">
                  <c:v>Липецкая область</c:v>
                </c:pt>
                <c:pt idx="34">
                  <c:v>Ставропольский край</c:v>
                </c:pt>
                <c:pt idx="35">
                  <c:v>Республика Коми</c:v>
                </c:pt>
                <c:pt idx="36">
                  <c:v>Мурманская область</c:v>
                </c:pt>
                <c:pt idx="37">
                  <c:v>Волгоградская область</c:v>
                </c:pt>
                <c:pt idx="38">
                  <c:v>Калининградская область</c:v>
                </c:pt>
                <c:pt idx="39">
                  <c:v>Республика Саха (Якутия)</c:v>
                </c:pt>
                <c:pt idx="40">
                  <c:v>Кемеровская область</c:v>
                </c:pt>
                <c:pt idx="41">
                  <c:v>Ульяновская область</c:v>
                </c:pt>
                <c:pt idx="42">
                  <c:v>Нижегородская область</c:v>
                </c:pt>
                <c:pt idx="43">
                  <c:v>Республика Крым</c:v>
                </c:pt>
                <c:pt idx="44">
                  <c:v>Кабардино-Балкарская Республика</c:v>
                </c:pt>
                <c:pt idx="45">
                  <c:v>Ярославская область</c:v>
                </c:pt>
                <c:pt idx="46">
                  <c:v>Республика Ингушетия</c:v>
                </c:pt>
                <c:pt idx="47">
                  <c:v>Карачаево-Черкесская Республика</c:v>
                </c:pt>
                <c:pt idx="48">
                  <c:v>Республика Хакасия</c:v>
                </c:pt>
                <c:pt idx="49">
                  <c:v>Псковская область</c:v>
                </c:pt>
                <c:pt idx="50">
                  <c:v>Новосибирская область</c:v>
                </c:pt>
                <c:pt idx="51">
                  <c:v>Владимирская область</c:v>
                </c:pt>
                <c:pt idx="52">
                  <c:v>Свердловская область</c:v>
                </c:pt>
                <c:pt idx="53">
                  <c:v>Республика Адыгея</c:v>
                </c:pt>
                <c:pt idx="54">
                  <c:v>Тверская область</c:v>
                </c:pt>
                <c:pt idx="55">
                  <c:v>Ивановская область</c:v>
                </c:pt>
                <c:pt idx="56">
                  <c:v>Тульская область</c:v>
                </c:pt>
                <c:pt idx="57">
                  <c:v>Томская область</c:v>
                </c:pt>
                <c:pt idx="58">
                  <c:v>Чеченская Республика </c:v>
                </c:pt>
                <c:pt idx="59">
                  <c:v>Чувашская Республика</c:v>
                </c:pt>
                <c:pt idx="60">
                  <c:v>Приморский край</c:v>
                </c:pt>
                <c:pt idx="61">
                  <c:v>Костромская область</c:v>
                </c:pt>
                <c:pt idx="62">
                  <c:v>Республика Алтай </c:v>
                </c:pt>
                <c:pt idx="63">
                  <c:v>Орловская область</c:v>
                </c:pt>
                <c:pt idx="64">
                  <c:v>Алтайский край</c:v>
                </c:pt>
                <c:pt idx="65">
                  <c:v>Пермский край</c:v>
                </c:pt>
                <c:pt idx="66">
                  <c:v>Республика Дагестан</c:v>
                </c:pt>
                <c:pt idx="67">
                  <c:v>Республика Карелия</c:v>
                </c:pt>
                <c:pt idx="68">
                  <c:v>Брянская область</c:v>
                </c:pt>
                <c:pt idx="69">
                  <c:v>Амурская область</c:v>
                </c:pt>
                <c:pt idx="70">
                  <c:v>Республика Бурятия </c:v>
                </c:pt>
                <c:pt idx="71">
                  <c:v>Республика Марий Эл</c:v>
                </c:pt>
                <c:pt idx="72">
                  <c:v>Астраханская область</c:v>
                </c:pt>
                <c:pt idx="73">
                  <c:v>Чукотский автономный округ</c:v>
                </c:pt>
                <c:pt idx="74">
                  <c:v>Удмуртская Республика</c:v>
                </c:pt>
                <c:pt idx="75">
                  <c:v>Ростовская область</c:v>
                </c:pt>
                <c:pt idx="76">
                  <c:v>Рязанская область</c:v>
                </c:pt>
                <c:pt idx="77">
                  <c:v>Республика Северная Осетия - Алания</c:v>
                </c:pt>
                <c:pt idx="78">
                  <c:v>Еврейская автономная область</c:v>
                </c:pt>
                <c:pt idx="79">
                  <c:v>Камчатский край</c:v>
                </c:pt>
                <c:pt idx="80">
                  <c:v>Иркутская область</c:v>
                </c:pt>
                <c:pt idx="81">
                  <c:v>Забайкальский край</c:v>
                </c:pt>
                <c:pt idx="82">
                  <c:v>Саратовская область</c:v>
                </c:pt>
                <c:pt idx="83">
                  <c:v>Республика Калмыкия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Лист1!$C$2:$C$86</c:f>
              <c:numCache>
                <c:formatCode>General</c:formatCode>
                <c:ptCount val="85"/>
                <c:pt idx="49" formatCode="0%">
                  <c:v>0.44444444444444442</c:v>
                </c:pt>
                <c:pt idx="50" formatCode="0%">
                  <c:v>0.43304347826086997</c:v>
                </c:pt>
                <c:pt idx="51" formatCode="0%">
                  <c:v>0.42304347826087002</c:v>
                </c:pt>
                <c:pt idx="52" formatCode="0%">
                  <c:v>0.42304347826087002</c:v>
                </c:pt>
                <c:pt idx="53" formatCode="0%">
                  <c:v>0.41304347826086957</c:v>
                </c:pt>
                <c:pt idx="54" formatCode="0%">
                  <c:v>0.41304347826086957</c:v>
                </c:pt>
                <c:pt idx="55" formatCode="0%">
                  <c:v>0.41304347826086957</c:v>
                </c:pt>
                <c:pt idx="56" formatCode="0%">
                  <c:v>0.40304347826087</c:v>
                </c:pt>
                <c:pt idx="57" formatCode="0%">
                  <c:v>0.38459283387622201</c:v>
                </c:pt>
                <c:pt idx="58" formatCode="0%">
                  <c:v>0.3733826247689464</c:v>
                </c:pt>
                <c:pt idx="59" formatCode="0%">
                  <c:v>0.3733826247689464</c:v>
                </c:pt>
                <c:pt idx="60" formatCode="0%">
                  <c:v>0.3733826247689464</c:v>
                </c:pt>
                <c:pt idx="61" formatCode="0%">
                  <c:v>0.36900369003690037</c:v>
                </c:pt>
                <c:pt idx="62" formatCode="0%">
                  <c:v>0.36363636363636365</c:v>
                </c:pt>
                <c:pt idx="63" formatCode="0%">
                  <c:v>0.35363636363636403</c:v>
                </c:pt>
                <c:pt idx="64" formatCode="0%">
                  <c:v>0.33352941176470602</c:v>
                </c:pt>
                <c:pt idx="65" formatCode="0%">
                  <c:v>0.32058823529411801</c:v>
                </c:pt>
                <c:pt idx="66" formatCode="0%">
                  <c:v>0.30058823529411799</c:v>
                </c:pt>
                <c:pt idx="67" formatCode="0%">
                  <c:v>0.30058823529411799</c:v>
                </c:pt>
                <c:pt idx="68" formatCode="0%">
                  <c:v>0.29872881355932202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1-4D3C-8B80-3ACE6CD84D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Республика Тыва</c:v>
                </c:pt>
                <c:pt idx="4">
                  <c:v>Краснодарский край</c:v>
                </c:pt>
                <c:pt idx="5">
                  <c:v>г. Москва</c:v>
                </c:pt>
                <c:pt idx="6">
                  <c:v>Вологодская область</c:v>
                </c:pt>
                <c:pt idx="7">
                  <c:v>Пензенская область</c:v>
                </c:pt>
                <c:pt idx="8">
                  <c:v>Хабаровский край</c:v>
                </c:pt>
                <c:pt idx="9">
                  <c:v>Ленинградская область</c:v>
                </c:pt>
                <c:pt idx="10">
                  <c:v>Тамбовская область</c:v>
                </c:pt>
                <c:pt idx="11">
                  <c:v>Калужская область</c:v>
                </c:pt>
                <c:pt idx="12">
                  <c:v>Ненецкий автономный округ</c:v>
                </c:pt>
                <c:pt idx="13">
                  <c:v>Московская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Воронежская область</c:v>
                </c:pt>
                <c:pt idx="17">
                  <c:v>Сахалинская область</c:v>
                </c:pt>
                <c:pt idx="18">
                  <c:v>Кировская область</c:v>
                </c:pt>
                <c:pt idx="19">
                  <c:v>Курская область</c:v>
                </c:pt>
                <c:pt idx="20">
                  <c:v>Белгородская область</c:v>
                </c:pt>
                <c:pt idx="21">
                  <c:v>Омская область</c:v>
                </c:pt>
                <c:pt idx="22">
                  <c:v>Челябинская область</c:v>
                </c:pt>
                <c:pt idx="23">
                  <c:v>Курганская область</c:v>
                </c:pt>
                <c:pt idx="24">
                  <c:v>Новгородская область</c:v>
                </c:pt>
                <c:pt idx="25">
                  <c:v>Оренбургская область</c:v>
                </c:pt>
                <c:pt idx="26">
                  <c:v>Ханты-Мансийский автономный округ</c:v>
                </c:pt>
                <c:pt idx="27">
                  <c:v>Ямало-Ненецкий автономный округ</c:v>
                </c:pt>
                <c:pt idx="28">
                  <c:v>Республика Башкортостан</c:v>
                </c:pt>
                <c:pt idx="29">
                  <c:v>Республика Мордовия</c:v>
                </c:pt>
                <c:pt idx="30">
                  <c:v>Смоленская область</c:v>
                </c:pt>
                <c:pt idx="31">
                  <c:v>г. Санкт-Петербург</c:v>
                </c:pt>
                <c:pt idx="32">
                  <c:v>г. Севастополь</c:v>
                </c:pt>
                <c:pt idx="33">
                  <c:v>Липецкая область</c:v>
                </c:pt>
                <c:pt idx="34">
                  <c:v>Ставропольский край</c:v>
                </c:pt>
                <c:pt idx="35">
                  <c:v>Республика Коми</c:v>
                </c:pt>
                <c:pt idx="36">
                  <c:v>Мурманская область</c:v>
                </c:pt>
                <c:pt idx="37">
                  <c:v>Волгоградская область</c:v>
                </c:pt>
                <c:pt idx="38">
                  <c:v>Калининградская область</c:v>
                </c:pt>
                <c:pt idx="39">
                  <c:v>Республика Саха (Якутия)</c:v>
                </c:pt>
                <c:pt idx="40">
                  <c:v>Кемеровская область</c:v>
                </c:pt>
                <c:pt idx="41">
                  <c:v>Ульяновская область</c:v>
                </c:pt>
                <c:pt idx="42">
                  <c:v>Нижегородская область</c:v>
                </c:pt>
                <c:pt idx="43">
                  <c:v>Республика Крым</c:v>
                </c:pt>
                <c:pt idx="44">
                  <c:v>Кабардино-Балкарская Республика</c:v>
                </c:pt>
                <c:pt idx="45">
                  <c:v>Ярославская область</c:v>
                </c:pt>
                <c:pt idx="46">
                  <c:v>Республика Ингушетия</c:v>
                </c:pt>
                <c:pt idx="47">
                  <c:v>Карачаево-Черкесская Республика</c:v>
                </c:pt>
                <c:pt idx="48">
                  <c:v>Республика Хакасия</c:v>
                </c:pt>
                <c:pt idx="49">
                  <c:v>Псковская область</c:v>
                </c:pt>
                <c:pt idx="50">
                  <c:v>Новосибирская область</c:v>
                </c:pt>
                <c:pt idx="51">
                  <c:v>Владимирская область</c:v>
                </c:pt>
                <c:pt idx="52">
                  <c:v>Свердловская область</c:v>
                </c:pt>
                <c:pt idx="53">
                  <c:v>Республика Адыгея</c:v>
                </c:pt>
                <c:pt idx="54">
                  <c:v>Тверская область</c:v>
                </c:pt>
                <c:pt idx="55">
                  <c:v>Ивановская область</c:v>
                </c:pt>
                <c:pt idx="56">
                  <c:v>Тульская область</c:v>
                </c:pt>
                <c:pt idx="57">
                  <c:v>Томская область</c:v>
                </c:pt>
                <c:pt idx="58">
                  <c:v>Чеченская Республика </c:v>
                </c:pt>
                <c:pt idx="59">
                  <c:v>Чувашская Республика</c:v>
                </c:pt>
                <c:pt idx="60">
                  <c:v>Приморский край</c:v>
                </c:pt>
                <c:pt idx="61">
                  <c:v>Костромская область</c:v>
                </c:pt>
                <c:pt idx="62">
                  <c:v>Республика Алтай </c:v>
                </c:pt>
                <c:pt idx="63">
                  <c:v>Орловская область</c:v>
                </c:pt>
                <c:pt idx="64">
                  <c:v>Алтайский край</c:v>
                </c:pt>
                <c:pt idx="65">
                  <c:v>Пермский край</c:v>
                </c:pt>
                <c:pt idx="66">
                  <c:v>Республика Дагестан</c:v>
                </c:pt>
                <c:pt idx="67">
                  <c:v>Республика Карелия</c:v>
                </c:pt>
                <c:pt idx="68">
                  <c:v>Брянская область</c:v>
                </c:pt>
                <c:pt idx="69">
                  <c:v>Амурская область</c:v>
                </c:pt>
                <c:pt idx="70">
                  <c:v>Республика Бурятия </c:v>
                </c:pt>
                <c:pt idx="71">
                  <c:v>Республика Марий Эл</c:v>
                </c:pt>
                <c:pt idx="72">
                  <c:v>Астраханская область</c:v>
                </c:pt>
                <c:pt idx="73">
                  <c:v>Чукотский автономный округ</c:v>
                </c:pt>
                <c:pt idx="74">
                  <c:v>Удмуртская Республика</c:v>
                </c:pt>
                <c:pt idx="75">
                  <c:v>Ростовская область</c:v>
                </c:pt>
                <c:pt idx="76">
                  <c:v>Рязанская область</c:v>
                </c:pt>
                <c:pt idx="77">
                  <c:v>Республика Северная Осетия - Алания</c:v>
                </c:pt>
                <c:pt idx="78">
                  <c:v>Еврейская автономная область</c:v>
                </c:pt>
                <c:pt idx="79">
                  <c:v>Камчатский край</c:v>
                </c:pt>
                <c:pt idx="80">
                  <c:v>Иркутская область</c:v>
                </c:pt>
                <c:pt idx="81">
                  <c:v>Забайкальский край</c:v>
                </c:pt>
                <c:pt idx="82">
                  <c:v>Саратовская область</c:v>
                </c:pt>
                <c:pt idx="83">
                  <c:v>Республика Калмыкия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Лист1!$D$2:$D$86</c:f>
              <c:numCache>
                <c:formatCode>General</c:formatCode>
                <c:ptCount val="85"/>
                <c:pt idx="69" formatCode="0%">
                  <c:v>0.29185328185328202</c:v>
                </c:pt>
                <c:pt idx="70" formatCode="0%">
                  <c:v>0.29185328185328202</c:v>
                </c:pt>
                <c:pt idx="71" formatCode="0%">
                  <c:v>0.28185328185328185</c:v>
                </c:pt>
                <c:pt idx="72" formatCode="0%">
                  <c:v>0.28185328185328185</c:v>
                </c:pt>
                <c:pt idx="73" formatCode="0%">
                  <c:v>0.25809523809523799</c:v>
                </c:pt>
                <c:pt idx="74" formatCode="0%">
                  <c:v>0.25477876106194602</c:v>
                </c:pt>
                <c:pt idx="75" formatCode="0%">
                  <c:v>0.239709443099274</c:v>
                </c:pt>
                <c:pt idx="76" formatCode="0%">
                  <c:v>0.24151515151515199</c:v>
                </c:pt>
                <c:pt idx="77" formatCode="0%">
                  <c:v>0.1693121693121693</c:v>
                </c:pt>
                <c:pt idx="78" formatCode="0%">
                  <c:v>0.140625</c:v>
                </c:pt>
                <c:pt idx="79" formatCode="0%">
                  <c:v>0.13223140495867769</c:v>
                </c:pt>
                <c:pt idx="80" formatCode="0%">
                  <c:v>0.12477419354838699</c:v>
                </c:pt>
                <c:pt idx="81" formatCode="0%">
                  <c:v>9.6774193548387094E-2</c:v>
                </c:pt>
                <c:pt idx="82" formatCode="0%">
                  <c:v>6.6006600660066E-2</c:v>
                </c:pt>
                <c:pt idx="83" formatCode="0%">
                  <c:v>5.5555555555555552E-2</c:v>
                </c:pt>
                <c:pt idx="8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1-4D3C-8B80-3ACE6CD84D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743808"/>
        <c:axId val="140745344"/>
      </c:barChart>
      <c:catAx>
        <c:axId val="1407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745344"/>
        <c:crosses val="autoZero"/>
        <c:auto val="1"/>
        <c:lblAlgn val="ctr"/>
        <c:lblOffset val="100"/>
        <c:noMultiLvlLbl val="0"/>
      </c:catAx>
      <c:valAx>
        <c:axId val="1407453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7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Лист1!$A$2:$A$50</c:f>
              <c:strCache>
                <c:ptCount val="49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Республика Тыва</c:v>
                </c:pt>
                <c:pt idx="4">
                  <c:v>Краснодарский край</c:v>
                </c:pt>
                <c:pt idx="5">
                  <c:v>г. Москва</c:v>
                </c:pt>
                <c:pt idx="6">
                  <c:v>Вологодская область</c:v>
                </c:pt>
                <c:pt idx="7">
                  <c:v>Пензенская область</c:v>
                </c:pt>
                <c:pt idx="8">
                  <c:v>Хабаровский край</c:v>
                </c:pt>
                <c:pt idx="9">
                  <c:v>Ленинградская область</c:v>
                </c:pt>
                <c:pt idx="10">
                  <c:v>Тамбовская область</c:v>
                </c:pt>
                <c:pt idx="11">
                  <c:v>Калужская область</c:v>
                </c:pt>
                <c:pt idx="12">
                  <c:v>Ненецкий автономный округ</c:v>
                </c:pt>
                <c:pt idx="13">
                  <c:v>Московская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Воронежская область</c:v>
                </c:pt>
                <c:pt idx="17">
                  <c:v>Сахалинская область</c:v>
                </c:pt>
                <c:pt idx="18">
                  <c:v>Кировская область</c:v>
                </c:pt>
                <c:pt idx="19">
                  <c:v>Курская область</c:v>
                </c:pt>
                <c:pt idx="20">
                  <c:v>Белгородская область</c:v>
                </c:pt>
                <c:pt idx="21">
                  <c:v>Омская область</c:v>
                </c:pt>
                <c:pt idx="22">
                  <c:v>Челябинская область</c:v>
                </c:pt>
                <c:pt idx="23">
                  <c:v>Курганская область</c:v>
                </c:pt>
                <c:pt idx="24">
                  <c:v>Новгородская область</c:v>
                </c:pt>
                <c:pt idx="25">
                  <c:v>Оренбургская область</c:v>
                </c:pt>
                <c:pt idx="26">
                  <c:v>Ханты-Мансийский автономный округ</c:v>
                </c:pt>
                <c:pt idx="27">
                  <c:v>Ямало-Ненецкий автономный округ</c:v>
                </c:pt>
                <c:pt idx="28">
                  <c:v>Республика Башкортостан</c:v>
                </c:pt>
                <c:pt idx="29">
                  <c:v>Республика Мордовия</c:v>
                </c:pt>
                <c:pt idx="30">
                  <c:v>Смоленская область</c:v>
                </c:pt>
                <c:pt idx="31">
                  <c:v>г. Санкт-Петербург</c:v>
                </c:pt>
                <c:pt idx="32">
                  <c:v>г. Севастополь</c:v>
                </c:pt>
                <c:pt idx="33">
                  <c:v>Липецкая область</c:v>
                </c:pt>
                <c:pt idx="34">
                  <c:v>Ставропольский край</c:v>
                </c:pt>
                <c:pt idx="35">
                  <c:v>Республика Коми</c:v>
                </c:pt>
                <c:pt idx="36">
                  <c:v>Волгоградская область</c:v>
                </c:pt>
                <c:pt idx="37">
                  <c:v>Мурманская область</c:v>
                </c:pt>
                <c:pt idx="38">
                  <c:v>Республика Саха (Якутия)</c:v>
                </c:pt>
                <c:pt idx="39">
                  <c:v>Калининградская область</c:v>
                </c:pt>
                <c:pt idx="40">
                  <c:v>Кемеровская область</c:v>
                </c:pt>
                <c:pt idx="41">
                  <c:v>Ульяновская область</c:v>
                </c:pt>
                <c:pt idx="42">
                  <c:v>Нижегородская область</c:v>
                </c:pt>
                <c:pt idx="43">
                  <c:v>Республика Крым</c:v>
                </c:pt>
                <c:pt idx="44">
                  <c:v>Кабардино-Балкарская Республика</c:v>
                </c:pt>
                <c:pt idx="45">
                  <c:v>Ярославская область</c:v>
                </c:pt>
                <c:pt idx="46">
                  <c:v>Республика Ингушетия</c:v>
                </c:pt>
                <c:pt idx="47">
                  <c:v>Карачаево-Черкесская Республика</c:v>
                </c:pt>
                <c:pt idx="48">
                  <c:v>Республика Хакасия</c:v>
                </c:pt>
              </c:strCache>
            </c:strRef>
          </c:cat>
          <c:val>
            <c:numRef>
              <c:f>Лист1!$B$2:$B$50</c:f>
              <c:numCache>
                <c:formatCode>0%</c:formatCode>
                <c:ptCount val="49"/>
                <c:pt idx="0">
                  <c:v>0.94492917847025504</c:v>
                </c:pt>
                <c:pt idx="1">
                  <c:v>0.93526315789473702</c:v>
                </c:pt>
                <c:pt idx="2">
                  <c:v>0.910314735336195</c:v>
                </c:pt>
                <c:pt idx="3">
                  <c:v>0.87861271676300579</c:v>
                </c:pt>
                <c:pt idx="4">
                  <c:v>0.82818181818181802</c:v>
                </c:pt>
                <c:pt idx="5">
                  <c:v>0.83461077844311404</c:v>
                </c:pt>
                <c:pt idx="6">
                  <c:v>0.83126099706744905</c:v>
                </c:pt>
                <c:pt idx="7">
                  <c:v>0.81818181818181823</c:v>
                </c:pt>
                <c:pt idx="8">
                  <c:v>0.78710194730813299</c:v>
                </c:pt>
                <c:pt idx="9">
                  <c:v>0.78162162162162196</c:v>
                </c:pt>
                <c:pt idx="10">
                  <c:v>0.77981651376146788</c:v>
                </c:pt>
                <c:pt idx="11">
                  <c:v>0.77347705146036205</c:v>
                </c:pt>
                <c:pt idx="12">
                  <c:v>0.76692307692307704</c:v>
                </c:pt>
                <c:pt idx="13">
                  <c:v>0.75902777777777775</c:v>
                </c:pt>
                <c:pt idx="14">
                  <c:v>0.73594360086767896</c:v>
                </c:pt>
                <c:pt idx="15">
                  <c:v>0.73670658682634704</c:v>
                </c:pt>
                <c:pt idx="16">
                  <c:v>0.74</c:v>
                </c:pt>
                <c:pt idx="17">
                  <c:v>0.74213836477987416</c:v>
                </c:pt>
                <c:pt idx="18">
                  <c:v>0.73347705146036202</c:v>
                </c:pt>
                <c:pt idx="19">
                  <c:v>0.71664611590628902</c:v>
                </c:pt>
                <c:pt idx="20">
                  <c:v>0.67636363636363594</c:v>
                </c:pt>
                <c:pt idx="21">
                  <c:v>0.68469273743016801</c:v>
                </c:pt>
                <c:pt idx="22">
                  <c:v>0.68347705146036197</c:v>
                </c:pt>
                <c:pt idx="23">
                  <c:v>0.66517133956386298</c:v>
                </c:pt>
                <c:pt idx="24">
                  <c:v>0.66666666666666663</c:v>
                </c:pt>
                <c:pt idx="25">
                  <c:v>0.65710194730813298</c:v>
                </c:pt>
                <c:pt idx="26">
                  <c:v>0.65466453674121405</c:v>
                </c:pt>
                <c:pt idx="27">
                  <c:v>0.65347705146036195</c:v>
                </c:pt>
                <c:pt idx="28">
                  <c:v>0.61710194730813295</c:v>
                </c:pt>
                <c:pt idx="29">
                  <c:v>0.60710194730813305</c:v>
                </c:pt>
                <c:pt idx="30">
                  <c:v>0.60347705146036201</c:v>
                </c:pt>
                <c:pt idx="31">
                  <c:v>0.604630872483221</c:v>
                </c:pt>
                <c:pt idx="32">
                  <c:v>0.58823529411764708</c:v>
                </c:pt>
                <c:pt idx="33">
                  <c:v>0.58029197080291972</c:v>
                </c:pt>
                <c:pt idx="34">
                  <c:v>0.57714060031595604</c:v>
                </c:pt>
                <c:pt idx="35">
                  <c:v>0.57347705146036199</c:v>
                </c:pt>
                <c:pt idx="36">
                  <c:v>0.55347705146036197</c:v>
                </c:pt>
                <c:pt idx="37">
                  <c:v>0.55214723926380371</c:v>
                </c:pt>
                <c:pt idx="38">
                  <c:v>0.54469273743016755</c:v>
                </c:pt>
                <c:pt idx="39">
                  <c:v>0.54469273743016755</c:v>
                </c:pt>
                <c:pt idx="40">
                  <c:v>0.54347705146036196</c:v>
                </c:pt>
                <c:pt idx="41">
                  <c:v>0.53347705146036195</c:v>
                </c:pt>
                <c:pt idx="42">
                  <c:v>0.51664611590628851</c:v>
                </c:pt>
                <c:pt idx="43">
                  <c:v>0.50664611590628905</c:v>
                </c:pt>
                <c:pt idx="44">
                  <c:v>0.49347705146036203</c:v>
                </c:pt>
                <c:pt idx="45">
                  <c:v>0.49347705146036203</c:v>
                </c:pt>
                <c:pt idx="46">
                  <c:v>0.48347705146036202</c:v>
                </c:pt>
                <c:pt idx="47">
                  <c:v>0.48347705146036202</c:v>
                </c:pt>
                <c:pt idx="48">
                  <c:v>0.48347705146036202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Лист1!$A$2:$A$50</c:f>
              <c:strCache>
                <c:ptCount val="49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Республика Тыва</c:v>
                </c:pt>
                <c:pt idx="4">
                  <c:v>Краснодарский край</c:v>
                </c:pt>
                <c:pt idx="5">
                  <c:v>г. Москва</c:v>
                </c:pt>
                <c:pt idx="6">
                  <c:v>Вологодская область</c:v>
                </c:pt>
                <c:pt idx="7">
                  <c:v>Пензенская область</c:v>
                </c:pt>
                <c:pt idx="8">
                  <c:v>Хабаровский край</c:v>
                </c:pt>
                <c:pt idx="9">
                  <c:v>Ленинградская область</c:v>
                </c:pt>
                <c:pt idx="10">
                  <c:v>Тамбовская область</c:v>
                </c:pt>
                <c:pt idx="11">
                  <c:v>Калужская область</c:v>
                </c:pt>
                <c:pt idx="12">
                  <c:v>Ненецкий автономный округ</c:v>
                </c:pt>
                <c:pt idx="13">
                  <c:v>Московская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Воронежская область</c:v>
                </c:pt>
                <c:pt idx="17">
                  <c:v>Сахалинская область</c:v>
                </c:pt>
                <c:pt idx="18">
                  <c:v>Кировская область</c:v>
                </c:pt>
                <c:pt idx="19">
                  <c:v>Курская область</c:v>
                </c:pt>
                <c:pt idx="20">
                  <c:v>Белгородская область</c:v>
                </c:pt>
                <c:pt idx="21">
                  <c:v>Омская область</c:v>
                </c:pt>
                <c:pt idx="22">
                  <c:v>Челябинская область</c:v>
                </c:pt>
                <c:pt idx="23">
                  <c:v>Курганская область</c:v>
                </c:pt>
                <c:pt idx="24">
                  <c:v>Новгородская область</c:v>
                </c:pt>
                <c:pt idx="25">
                  <c:v>Оренбургская область</c:v>
                </c:pt>
                <c:pt idx="26">
                  <c:v>Ханты-Мансийский автономный округ</c:v>
                </c:pt>
                <c:pt idx="27">
                  <c:v>Ямало-Ненецкий автономный округ</c:v>
                </c:pt>
                <c:pt idx="28">
                  <c:v>Республика Башкортостан</c:v>
                </c:pt>
                <c:pt idx="29">
                  <c:v>Республика Мордовия</c:v>
                </c:pt>
                <c:pt idx="30">
                  <c:v>Смоленская область</c:v>
                </c:pt>
                <c:pt idx="31">
                  <c:v>г. Санкт-Петербург</c:v>
                </c:pt>
                <c:pt idx="32">
                  <c:v>г. Севастополь</c:v>
                </c:pt>
                <c:pt idx="33">
                  <c:v>Липецкая область</c:v>
                </c:pt>
                <c:pt idx="34">
                  <c:v>Ставропольский край</c:v>
                </c:pt>
                <c:pt idx="35">
                  <c:v>Республика Коми</c:v>
                </c:pt>
                <c:pt idx="36">
                  <c:v>Волгоградская область</c:v>
                </c:pt>
                <c:pt idx="37">
                  <c:v>Мурманская область</c:v>
                </c:pt>
                <c:pt idx="38">
                  <c:v>Республика Саха (Якутия)</c:v>
                </c:pt>
                <c:pt idx="39">
                  <c:v>Калининградская область</c:v>
                </c:pt>
                <c:pt idx="40">
                  <c:v>Кемеровская область</c:v>
                </c:pt>
                <c:pt idx="41">
                  <c:v>Ульяновская область</c:v>
                </c:pt>
                <c:pt idx="42">
                  <c:v>Нижегородская область</c:v>
                </c:pt>
                <c:pt idx="43">
                  <c:v>Республика Крым</c:v>
                </c:pt>
                <c:pt idx="44">
                  <c:v>Кабардино-Балкарская Республика</c:v>
                </c:pt>
                <c:pt idx="45">
                  <c:v>Ярославская область</c:v>
                </c:pt>
                <c:pt idx="46">
                  <c:v>Республика Ингушетия</c:v>
                </c:pt>
                <c:pt idx="47">
                  <c:v>Карачаево-Черкесская Республика</c:v>
                </c:pt>
                <c:pt idx="48">
                  <c:v>Республика Хакасия</c:v>
                </c:pt>
              </c:strCache>
            </c:strRef>
          </c:cat>
          <c:val>
            <c:numRef>
              <c:f>Лист1!$C$2:$C$50</c:f>
              <c:numCache>
                <c:formatCode>General</c:formatCode>
                <c:ptCount val="49"/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Лист1!$A$2:$A$50</c:f>
              <c:strCache>
                <c:ptCount val="49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Татарстан</c:v>
                </c:pt>
                <c:pt idx="3">
                  <c:v>Республика Тыва</c:v>
                </c:pt>
                <c:pt idx="4">
                  <c:v>Краснодарский край</c:v>
                </c:pt>
                <c:pt idx="5">
                  <c:v>г. Москва</c:v>
                </c:pt>
                <c:pt idx="6">
                  <c:v>Вологодская область</c:v>
                </c:pt>
                <c:pt idx="7">
                  <c:v>Пензенская область</c:v>
                </c:pt>
                <c:pt idx="8">
                  <c:v>Хабаровский край</c:v>
                </c:pt>
                <c:pt idx="9">
                  <c:v>Ленинградская область</c:v>
                </c:pt>
                <c:pt idx="10">
                  <c:v>Тамбовская область</c:v>
                </c:pt>
                <c:pt idx="11">
                  <c:v>Калужская область</c:v>
                </c:pt>
                <c:pt idx="12">
                  <c:v>Ненецкий автономный округ</c:v>
                </c:pt>
                <c:pt idx="13">
                  <c:v>Московская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Воронежская область</c:v>
                </c:pt>
                <c:pt idx="17">
                  <c:v>Сахалинская область</c:v>
                </c:pt>
                <c:pt idx="18">
                  <c:v>Кировская область</c:v>
                </c:pt>
                <c:pt idx="19">
                  <c:v>Курская область</c:v>
                </c:pt>
                <c:pt idx="20">
                  <c:v>Белгородская область</c:v>
                </c:pt>
                <c:pt idx="21">
                  <c:v>Омская область</c:v>
                </c:pt>
                <c:pt idx="22">
                  <c:v>Челябинская область</c:v>
                </c:pt>
                <c:pt idx="23">
                  <c:v>Курганская область</c:v>
                </c:pt>
                <c:pt idx="24">
                  <c:v>Новгородская область</c:v>
                </c:pt>
                <c:pt idx="25">
                  <c:v>Оренбургская область</c:v>
                </c:pt>
                <c:pt idx="26">
                  <c:v>Ханты-Мансийский автономный округ</c:v>
                </c:pt>
                <c:pt idx="27">
                  <c:v>Ямало-Ненецкий автономный округ</c:v>
                </c:pt>
                <c:pt idx="28">
                  <c:v>Республика Башкортостан</c:v>
                </c:pt>
                <c:pt idx="29">
                  <c:v>Республика Мордовия</c:v>
                </c:pt>
                <c:pt idx="30">
                  <c:v>Смоленская область</c:v>
                </c:pt>
                <c:pt idx="31">
                  <c:v>г. Санкт-Петербург</c:v>
                </c:pt>
                <c:pt idx="32">
                  <c:v>г. Севастополь</c:v>
                </c:pt>
                <c:pt idx="33">
                  <c:v>Липецкая область</c:v>
                </c:pt>
                <c:pt idx="34">
                  <c:v>Ставропольский край</c:v>
                </c:pt>
                <c:pt idx="35">
                  <c:v>Республика Коми</c:v>
                </c:pt>
                <c:pt idx="36">
                  <c:v>Волгоградская область</c:v>
                </c:pt>
                <c:pt idx="37">
                  <c:v>Мурманская область</c:v>
                </c:pt>
                <c:pt idx="38">
                  <c:v>Республика Саха (Якутия)</c:v>
                </c:pt>
                <c:pt idx="39">
                  <c:v>Калининградская область</c:v>
                </c:pt>
                <c:pt idx="40">
                  <c:v>Кемеровская область</c:v>
                </c:pt>
                <c:pt idx="41">
                  <c:v>Ульяновская область</c:v>
                </c:pt>
                <c:pt idx="42">
                  <c:v>Нижегородская область</c:v>
                </c:pt>
                <c:pt idx="43">
                  <c:v>Республика Крым</c:v>
                </c:pt>
                <c:pt idx="44">
                  <c:v>Кабардино-Балкарская Республика</c:v>
                </c:pt>
                <c:pt idx="45">
                  <c:v>Ярославская область</c:v>
                </c:pt>
                <c:pt idx="46">
                  <c:v>Республика Ингушетия</c:v>
                </c:pt>
                <c:pt idx="47">
                  <c:v>Карачаево-Черкесская Республика</c:v>
                </c:pt>
                <c:pt idx="48">
                  <c:v>Республика Хакасия</c:v>
                </c:pt>
              </c:strCache>
            </c:strRef>
          </c:cat>
          <c:val>
            <c:numRef>
              <c:f>Лист1!$D$2:$D$50</c:f>
              <c:numCache>
                <c:formatCode>General</c:formatCode>
                <c:ptCount val="49"/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438912"/>
        <c:axId val="140457088"/>
      </c:barChart>
      <c:catAx>
        <c:axId val="14043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457088"/>
        <c:crosses val="autoZero"/>
        <c:auto val="1"/>
        <c:lblAlgn val="ctr"/>
        <c:lblOffset val="100"/>
        <c:noMultiLvlLbl val="0"/>
      </c:catAx>
      <c:valAx>
        <c:axId val="140457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43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Псковская область</c:v>
                </c:pt>
                <c:pt idx="1">
                  <c:v>Новосибирская область</c:v>
                </c:pt>
                <c:pt idx="2">
                  <c:v>Владимирская область</c:v>
                </c:pt>
                <c:pt idx="3">
                  <c:v>Свердловская область</c:v>
                </c:pt>
                <c:pt idx="4">
                  <c:v>Республика Адыгея</c:v>
                </c:pt>
                <c:pt idx="5">
                  <c:v>Ивановская область</c:v>
                </c:pt>
                <c:pt idx="6">
                  <c:v>Тверская область</c:v>
                </c:pt>
                <c:pt idx="7">
                  <c:v>Тульская область</c:v>
                </c:pt>
                <c:pt idx="8">
                  <c:v>Томская область</c:v>
                </c:pt>
                <c:pt idx="9">
                  <c:v>Чеченская Республика </c:v>
                </c:pt>
                <c:pt idx="10">
                  <c:v>Чувашская Республика</c:v>
                </c:pt>
                <c:pt idx="11">
                  <c:v>Приморский край</c:v>
                </c:pt>
                <c:pt idx="12">
                  <c:v>Костромская область</c:v>
                </c:pt>
                <c:pt idx="13">
                  <c:v>Республика Алтай </c:v>
                </c:pt>
                <c:pt idx="14">
                  <c:v>Орловская область</c:v>
                </c:pt>
                <c:pt idx="15">
                  <c:v>Алтайский край</c:v>
                </c:pt>
                <c:pt idx="16">
                  <c:v>Пермский край</c:v>
                </c:pt>
                <c:pt idx="17">
                  <c:v>Республика Дагестан</c:v>
                </c:pt>
                <c:pt idx="18">
                  <c:v>Республика Карелия</c:v>
                </c:pt>
                <c:pt idx="19">
                  <c:v>Брянская область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Псковская область</c:v>
                </c:pt>
                <c:pt idx="1">
                  <c:v>Новосибирская область</c:v>
                </c:pt>
                <c:pt idx="2">
                  <c:v>Владимирская область</c:v>
                </c:pt>
                <c:pt idx="3">
                  <c:v>Свердловская область</c:v>
                </c:pt>
                <c:pt idx="4">
                  <c:v>Республика Адыгея</c:v>
                </c:pt>
                <c:pt idx="5">
                  <c:v>Ивановская область</c:v>
                </c:pt>
                <c:pt idx="6">
                  <c:v>Тверская область</c:v>
                </c:pt>
                <c:pt idx="7">
                  <c:v>Тульская область</c:v>
                </c:pt>
                <c:pt idx="8">
                  <c:v>Томская область</c:v>
                </c:pt>
                <c:pt idx="9">
                  <c:v>Чеченская Республика </c:v>
                </c:pt>
                <c:pt idx="10">
                  <c:v>Чувашская Республика</c:v>
                </c:pt>
                <c:pt idx="11">
                  <c:v>Приморский край</c:v>
                </c:pt>
                <c:pt idx="12">
                  <c:v>Костромская область</c:v>
                </c:pt>
                <c:pt idx="13">
                  <c:v>Республика Алтай </c:v>
                </c:pt>
                <c:pt idx="14">
                  <c:v>Орловская область</c:v>
                </c:pt>
                <c:pt idx="15">
                  <c:v>Алтайский край</c:v>
                </c:pt>
                <c:pt idx="16">
                  <c:v>Пермский край</c:v>
                </c:pt>
                <c:pt idx="17">
                  <c:v>Республика Дагестан</c:v>
                </c:pt>
                <c:pt idx="18">
                  <c:v>Республика Карелия</c:v>
                </c:pt>
                <c:pt idx="19">
                  <c:v>Брянская область</c:v>
                </c:pt>
              </c:strCache>
            </c:strRef>
          </c:cat>
          <c:val>
            <c:numRef>
              <c:f>Лист1!$C$2:$C$21</c:f>
              <c:numCache>
                <c:formatCode>0%</c:formatCode>
                <c:ptCount val="20"/>
                <c:pt idx="0">
                  <c:v>0.44444444444444442</c:v>
                </c:pt>
                <c:pt idx="1">
                  <c:v>0.43444444444444402</c:v>
                </c:pt>
                <c:pt idx="2">
                  <c:v>0.42304347826087002</c:v>
                </c:pt>
                <c:pt idx="3">
                  <c:v>0.42304347826087002</c:v>
                </c:pt>
                <c:pt idx="4">
                  <c:v>0.41304347826087001</c:v>
                </c:pt>
                <c:pt idx="5">
                  <c:v>0.41304347826086957</c:v>
                </c:pt>
                <c:pt idx="6">
                  <c:v>0.41304347826086957</c:v>
                </c:pt>
                <c:pt idx="7">
                  <c:v>0.40304347826087</c:v>
                </c:pt>
                <c:pt idx="8">
                  <c:v>0.38459283387622201</c:v>
                </c:pt>
                <c:pt idx="9">
                  <c:v>0.3733826247689464</c:v>
                </c:pt>
                <c:pt idx="10">
                  <c:v>0.3733826247689464</c:v>
                </c:pt>
                <c:pt idx="11">
                  <c:v>0.369566854990584</c:v>
                </c:pt>
                <c:pt idx="12">
                  <c:v>0.36900369003690037</c:v>
                </c:pt>
                <c:pt idx="13">
                  <c:v>0.36363636363636365</c:v>
                </c:pt>
                <c:pt idx="14">
                  <c:v>0.35681564245810099</c:v>
                </c:pt>
                <c:pt idx="15">
                  <c:v>0.33352941176470602</c:v>
                </c:pt>
                <c:pt idx="16">
                  <c:v>0.31853785900783288</c:v>
                </c:pt>
                <c:pt idx="17">
                  <c:v>0.29853785900783297</c:v>
                </c:pt>
                <c:pt idx="18">
                  <c:v>0.29853785900783297</c:v>
                </c:pt>
                <c:pt idx="19">
                  <c:v>0.29872881355932202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Псковская область</c:v>
                </c:pt>
                <c:pt idx="1">
                  <c:v>Новосибирская область</c:v>
                </c:pt>
                <c:pt idx="2">
                  <c:v>Владимирская область</c:v>
                </c:pt>
                <c:pt idx="3">
                  <c:v>Свердловская область</c:v>
                </c:pt>
                <c:pt idx="4">
                  <c:v>Республика Адыгея</c:v>
                </c:pt>
                <c:pt idx="5">
                  <c:v>Ивановская область</c:v>
                </c:pt>
                <c:pt idx="6">
                  <c:v>Тверская область</c:v>
                </c:pt>
                <c:pt idx="7">
                  <c:v>Тульская область</c:v>
                </c:pt>
                <c:pt idx="8">
                  <c:v>Томская область</c:v>
                </c:pt>
                <c:pt idx="9">
                  <c:v>Чеченская Республика </c:v>
                </c:pt>
                <c:pt idx="10">
                  <c:v>Чувашская Республика</c:v>
                </c:pt>
                <c:pt idx="11">
                  <c:v>Приморский край</c:v>
                </c:pt>
                <c:pt idx="12">
                  <c:v>Костромская область</c:v>
                </c:pt>
                <c:pt idx="13">
                  <c:v>Республика Алтай </c:v>
                </c:pt>
                <c:pt idx="14">
                  <c:v>Орловская область</c:v>
                </c:pt>
                <c:pt idx="15">
                  <c:v>Алтайский край</c:v>
                </c:pt>
                <c:pt idx="16">
                  <c:v>Пермский край</c:v>
                </c:pt>
                <c:pt idx="17">
                  <c:v>Республика Дагестан</c:v>
                </c:pt>
                <c:pt idx="18">
                  <c:v>Республика Карелия</c:v>
                </c:pt>
                <c:pt idx="19">
                  <c:v>Брянская область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539776"/>
        <c:axId val="140541312"/>
      </c:barChart>
      <c:catAx>
        <c:axId val="14053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541312"/>
        <c:crosses val="autoZero"/>
        <c:auto val="1"/>
        <c:lblAlgn val="ctr"/>
        <c:lblOffset val="100"/>
        <c:noMultiLvlLbl val="0"/>
      </c:catAx>
      <c:valAx>
        <c:axId val="1405413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53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Республика Бурятия </c:v>
                </c:pt>
                <c:pt idx="1">
                  <c:v>Амурская область</c:v>
                </c:pt>
                <c:pt idx="2">
                  <c:v>Республика Марий Эл</c:v>
                </c:pt>
                <c:pt idx="3">
                  <c:v>Астраханская область</c:v>
                </c:pt>
                <c:pt idx="4">
                  <c:v>Чукотский автономный округ</c:v>
                </c:pt>
                <c:pt idx="5">
                  <c:v>Удмуртская Республика</c:v>
                </c:pt>
                <c:pt idx="6">
                  <c:v>Ростовская область</c:v>
                </c:pt>
                <c:pt idx="7">
                  <c:v>Рязанская область</c:v>
                </c:pt>
                <c:pt idx="8">
                  <c:v>Республика Северная Осетия - Алания</c:v>
                </c:pt>
                <c:pt idx="9">
                  <c:v>Еврейская автономная область</c:v>
                </c:pt>
                <c:pt idx="10">
                  <c:v>Камчатский край</c:v>
                </c:pt>
                <c:pt idx="11">
                  <c:v>Иркутская область</c:v>
                </c:pt>
                <c:pt idx="12">
                  <c:v>Забайкальский край</c:v>
                </c:pt>
                <c:pt idx="13">
                  <c:v>Саратовская область</c:v>
                </c:pt>
                <c:pt idx="14">
                  <c:v>Республика Калмыкия</c:v>
                </c:pt>
                <c:pt idx="15">
                  <c:v>Магаданская область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Республика Бурятия </c:v>
                </c:pt>
                <c:pt idx="1">
                  <c:v>Амурская область</c:v>
                </c:pt>
                <c:pt idx="2">
                  <c:v>Республика Марий Эл</c:v>
                </c:pt>
                <c:pt idx="3">
                  <c:v>Астраханская область</c:v>
                </c:pt>
                <c:pt idx="4">
                  <c:v>Чукотский автономный округ</c:v>
                </c:pt>
                <c:pt idx="5">
                  <c:v>Удмуртская Республика</c:v>
                </c:pt>
                <c:pt idx="6">
                  <c:v>Ростовская область</c:v>
                </c:pt>
                <c:pt idx="7">
                  <c:v>Рязанская область</c:v>
                </c:pt>
                <c:pt idx="8">
                  <c:v>Республика Северная Осетия - Алания</c:v>
                </c:pt>
                <c:pt idx="9">
                  <c:v>Еврейская автономная область</c:v>
                </c:pt>
                <c:pt idx="10">
                  <c:v>Камчатский край</c:v>
                </c:pt>
                <c:pt idx="11">
                  <c:v>Иркутская область</c:v>
                </c:pt>
                <c:pt idx="12">
                  <c:v>Забайкальский край</c:v>
                </c:pt>
                <c:pt idx="13">
                  <c:v>Саратовская область</c:v>
                </c:pt>
                <c:pt idx="14">
                  <c:v>Республика Калмыкия</c:v>
                </c:pt>
                <c:pt idx="15">
                  <c:v>Магаданская область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Республика Бурятия </c:v>
                </c:pt>
                <c:pt idx="1">
                  <c:v>Амурская область</c:v>
                </c:pt>
                <c:pt idx="2">
                  <c:v>Республика Марий Эл</c:v>
                </c:pt>
                <c:pt idx="3">
                  <c:v>Астраханская область</c:v>
                </c:pt>
                <c:pt idx="4">
                  <c:v>Чукотский автономный округ</c:v>
                </c:pt>
                <c:pt idx="5">
                  <c:v>Удмуртская Республика</c:v>
                </c:pt>
                <c:pt idx="6">
                  <c:v>Ростовская область</c:v>
                </c:pt>
                <c:pt idx="7">
                  <c:v>Рязанская область</c:v>
                </c:pt>
                <c:pt idx="8">
                  <c:v>Республика Северная Осетия - Алания</c:v>
                </c:pt>
                <c:pt idx="9">
                  <c:v>Еврейская автономная область</c:v>
                </c:pt>
                <c:pt idx="10">
                  <c:v>Камчатский край</c:v>
                </c:pt>
                <c:pt idx="11">
                  <c:v>Иркутская область</c:v>
                </c:pt>
                <c:pt idx="12">
                  <c:v>Забайкальский край</c:v>
                </c:pt>
                <c:pt idx="13">
                  <c:v>Саратовская область</c:v>
                </c:pt>
                <c:pt idx="14">
                  <c:v>Республика Калмыкия</c:v>
                </c:pt>
                <c:pt idx="15">
                  <c:v>Магаданская область</c:v>
                </c:pt>
              </c:strCache>
            </c:strRef>
          </c:cat>
          <c:val>
            <c:numRef>
              <c:f>Лист1!$D$2:$D$17</c:f>
              <c:numCache>
                <c:formatCode>0%</c:formatCode>
                <c:ptCount val="16"/>
                <c:pt idx="0">
                  <c:v>0.29185328185328202</c:v>
                </c:pt>
                <c:pt idx="1">
                  <c:v>0.29185328185328202</c:v>
                </c:pt>
                <c:pt idx="2">
                  <c:v>0.28185328185328185</c:v>
                </c:pt>
                <c:pt idx="3">
                  <c:v>0.28185328185328185</c:v>
                </c:pt>
                <c:pt idx="4">
                  <c:v>0.25809523809523799</c:v>
                </c:pt>
                <c:pt idx="5">
                  <c:v>0.25477876106194602</c:v>
                </c:pt>
                <c:pt idx="6">
                  <c:v>0.24222222222222201</c:v>
                </c:pt>
                <c:pt idx="7">
                  <c:v>0.24151515151515199</c:v>
                </c:pt>
                <c:pt idx="8">
                  <c:v>0.1693121693121693</c:v>
                </c:pt>
                <c:pt idx="9">
                  <c:v>0.140625</c:v>
                </c:pt>
                <c:pt idx="10">
                  <c:v>0.13223140495867769</c:v>
                </c:pt>
                <c:pt idx="11">
                  <c:v>0.116774193548387</c:v>
                </c:pt>
                <c:pt idx="12">
                  <c:v>9.6774193548387094E-2</c:v>
                </c:pt>
                <c:pt idx="13">
                  <c:v>6.6006600660066E-2</c:v>
                </c:pt>
                <c:pt idx="14">
                  <c:v>5.5555555555555552E-2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620160"/>
        <c:axId val="140621696"/>
      </c:barChart>
      <c:catAx>
        <c:axId val="1406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621696"/>
        <c:crosses val="autoZero"/>
        <c:auto val="1"/>
        <c:lblAlgn val="ctr"/>
        <c:lblOffset val="100"/>
        <c:noMultiLvlLbl val="0"/>
      </c:catAx>
      <c:valAx>
        <c:axId val="1406216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062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hyperlink" Target="https://&#1077;&#1080;&#1087;-&#1092;&#1082;&#1080;&#1089;.&#1088;&#1092;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0;&#1087;-&#1092;&#1082;&#1080;&#1089;.&#1088;&#1092;/%d1%80%d0%b5%d0%b3%d0%b8%d1%81%d1%82%d1%80%d0%b0%d1%86%d0%b8%d1%8f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0% до 29%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489567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873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3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90" y="234892"/>
            <a:ext cx="782902" cy="7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B6041906-7240-4163-BADD-8EE79AF9C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41656"/>
            <a:ext cx="3802378" cy="4799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Личный кабинет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1" y="234892"/>
            <a:ext cx="10785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ru-RU" sz="1400" b="1" spc="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ОТКРЫТИИ И НАПОЛНЕНИИ ЛИЧНЫХ КАБИНЕТОВ ШКОЛЬНЫХ СПОРТИВНЫХ КЛУБОВ 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ru-RU" sz="1400" b="1" spc="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ЕДИНОЙ ИНФОРМАЦИОННОЙ ПЛОЩАДКЕ ПО НАПРАВЛЕНИЮ ФИЗИЧЕСКАЯ КУЛЬТУРА И СПОРТ В ОБРАЗОВАНИИ ФГБУ «ФЦОМОФВ»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13477" r="16325" b="11134"/>
          <a:stretch/>
        </p:blipFill>
        <p:spPr bwMode="auto">
          <a:xfrm>
            <a:off x="180978" y="1740468"/>
            <a:ext cx="3605575" cy="196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0978" y="4613834"/>
            <a:ext cx="820965" cy="726238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4084" y="3832323"/>
            <a:ext cx="791657" cy="546963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66072" y="5306855"/>
            <a:ext cx="990935" cy="660624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4801" y="5569104"/>
            <a:ext cx="621038" cy="882612"/>
          </a:xfrm>
          <a:prstGeom prst="rect">
            <a:avLst/>
          </a:prstGeom>
        </p:spPr>
      </p:pic>
      <p:sp>
        <p:nvSpPr>
          <p:cNvPr id="20" name="TextBox 16"/>
          <p:cNvSpPr txBox="1"/>
          <p:nvPr/>
        </p:nvSpPr>
        <p:spPr>
          <a:xfrm>
            <a:off x="1098097" y="4859876"/>
            <a:ext cx="197475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ДОСТИЖЕНИЯ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3951" y="6050186"/>
            <a:ext cx="1919256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ОБРАТНАЯ СВЯЗЬ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1086665" y="3890124"/>
            <a:ext cx="1974758" cy="34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РЕГИСТРАЦИЯ</a:t>
            </a:r>
          </a:p>
        </p:txBody>
      </p:sp>
      <p:sp>
        <p:nvSpPr>
          <p:cNvPr id="23" name="TextBox 15"/>
          <p:cNvSpPr txBox="1"/>
          <p:nvPr/>
        </p:nvSpPr>
        <p:spPr>
          <a:xfrm>
            <a:off x="1086665" y="5809560"/>
            <a:ext cx="198619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rgbClr val="004AAD"/>
                </a:solidFill>
                <a:latin typeface="PF Din Text Cond Pro" panose="02000000000000000000" pitchFamily="2" charset="0"/>
              </a:rPr>
              <a:t>КАЛЕНДАРЬ 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7422833" y="6095901"/>
            <a:ext cx="3492106" cy="367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  <a:spcBef>
                <a:spcPct val="0"/>
              </a:spcBef>
            </a:pPr>
            <a:r>
              <a:rPr lang="en-US" sz="2400" spc="42" dirty="0">
                <a:solidFill>
                  <a:srgbClr val="FFFFFF"/>
                </a:solidFill>
                <a:latin typeface="Open Sans Bold"/>
                <a:hlinkClick r:id="rId12"/>
              </a:rPr>
              <a:t>https://еип-фкис.рф</a:t>
            </a:r>
            <a:endParaRPr lang="en-US" sz="2400" spc="42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22660" r="65234" b="14693"/>
          <a:stretch/>
        </p:blipFill>
        <p:spPr bwMode="auto">
          <a:xfrm>
            <a:off x="4003951" y="1674974"/>
            <a:ext cx="2130671" cy="309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1972" y="1522236"/>
            <a:ext cx="5547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рамках сопровождения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информационной площадки по направлению "Физическая культура и спорт в образовании"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курс ЕИП-ФКИС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t="21573" r="47832" b="10577"/>
          <a:stretch/>
        </p:blipFill>
        <p:spPr bwMode="auto">
          <a:xfrm>
            <a:off x="6321972" y="3047442"/>
            <a:ext cx="3198606" cy="28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5" t="22897" r="24261" b="59799"/>
          <a:stretch/>
        </p:blipFill>
        <p:spPr bwMode="auto">
          <a:xfrm>
            <a:off x="9752985" y="3399331"/>
            <a:ext cx="2239107" cy="15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63967" y="2706003"/>
            <a:ext cx="5228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Расписание  доступно по ссылке https://еип-фкис.рф/пройти-обучение/.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545016" y="2706003"/>
            <a:ext cx="867507" cy="16732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4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735" y="1576303"/>
            <a:ext cx="11242308" cy="357476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Отдел развития школьного спорта: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104)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Администратор ЕИП: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116)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info@fcomofv.ru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fontAlgn="ctr"/>
            <a:r>
              <a:rPr lang="ru-RU" sz="2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Информационно-технологическая платформа ШСК</a:t>
            </a: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FAFE3C-2639-4A02-9117-EA7A251B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35111" r="1029" b="8200"/>
          <a:stretch/>
        </p:blipFill>
        <p:spPr bwMode="auto">
          <a:xfrm>
            <a:off x="173219" y="212308"/>
            <a:ext cx="2184087" cy="7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AA1352-72AB-4465-A33D-EAA5D973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" y="1217905"/>
            <a:ext cx="3068171" cy="3274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4A328-AA48-42A4-B273-0B69C8E07175}"/>
              </a:ext>
            </a:extLst>
          </p:cNvPr>
          <p:cNvSpPr/>
          <p:nvPr/>
        </p:nvSpPr>
        <p:spPr>
          <a:xfrm>
            <a:off x="736236" y="5970154"/>
            <a:ext cx="4902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еип-фкис.рф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/реестр-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шск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C31749-6625-4A35-86A6-C037F7AAF5D3}"/>
              </a:ext>
            </a:extLst>
          </p:cNvPr>
          <p:cNvSpPr/>
          <p:nvPr/>
        </p:nvSpPr>
        <p:spPr>
          <a:xfrm>
            <a:off x="3437462" y="1199113"/>
            <a:ext cx="4050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УСТАНОВЛЕН СЧЁТЧИК ДЛЯ ФОРМИРОВАНИЯ ДАННЫХ О ЗАРЕГИСТРИРОВАННЫХ ШСК В РЕЕСТРЕ ШСК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 t="16588" r="27199" b="9195"/>
          <a:stretch/>
        </p:blipFill>
        <p:spPr bwMode="auto">
          <a:xfrm>
            <a:off x="3534617" y="1937777"/>
            <a:ext cx="3784798" cy="364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41814" r="28281" b="16371"/>
          <a:stretch/>
        </p:blipFill>
        <p:spPr bwMode="auto">
          <a:xfrm>
            <a:off x="7596578" y="1937777"/>
            <a:ext cx="4208584" cy="2361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 t="12862" r="24721" b="24359"/>
          <a:stretch/>
        </p:blipFill>
        <p:spPr bwMode="auto">
          <a:xfrm>
            <a:off x="8010233" y="4051790"/>
            <a:ext cx="3460000" cy="248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90339" y="1081881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ЕДИНОГО ВСЕРОССИЙСКОГО ПЕРЕЧНЯ (РЕЕСТРА) ШКОЛЬНЫХ СПОРТИВНЫХ КЛУБОВ И ПОДАННЫХ ЗАЯВОК В РЕЕСТР ОТ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331825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Количество ШСК, вошедших во Всероссийский реестр (перечень) ШСК в разрезе субъектов РФ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8DDCDC-414B-4EF8-BB93-B783D1BC3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374037"/>
              </p:ext>
            </p:extLst>
          </p:nvPr>
        </p:nvGraphicFramePr>
        <p:xfrm>
          <a:off x="0" y="1068404"/>
          <a:ext cx="12192000" cy="578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5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Регистрация и личный кабинет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90" y="234892"/>
            <a:ext cx="782902" cy="7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9E03D7-E175-4BDB-BB83-3FD4B6A42F7D}"/>
              </a:ext>
            </a:extLst>
          </p:cNvPr>
          <p:cNvSpPr/>
          <p:nvPr/>
        </p:nvSpPr>
        <p:spPr>
          <a:xfrm>
            <a:off x="5029731" y="1503153"/>
            <a:ext cx="6598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Обеспечена возможность для создания личных кабинетов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5D8574-7505-4802-8F1E-EC54FF8401CA}"/>
              </a:ext>
            </a:extLst>
          </p:cNvPr>
          <p:cNvSpPr/>
          <p:nvPr/>
        </p:nvSpPr>
        <p:spPr>
          <a:xfrm>
            <a:off x="161181" y="4583877"/>
            <a:ext cx="472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https://xn----itbjbj2arv.xn--p1ai/%d1%80%d0%b5%d0%b3%d0%b8%d1%81%d1%82%d1%80%d0%b0%d1%86%d0%b8%d1%8f/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B6041906-7240-4163-BADD-8EE79AF9C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7510" y="3584383"/>
            <a:ext cx="5597120" cy="4799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Личный кабинет</a:t>
            </a:r>
          </a:p>
        </p:txBody>
      </p:sp>
      <p:pic>
        <p:nvPicPr>
          <p:cNvPr id="3074" name="Picture 2" descr="C:\Users\Николай\Downloads\Screenshot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5" y="1586851"/>
            <a:ext cx="4325211" cy="27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олай\Downloads\Screenshot_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12513"/>
          <a:stretch/>
        </p:blipFill>
        <p:spPr bwMode="auto">
          <a:xfrm>
            <a:off x="4967616" y="2509046"/>
            <a:ext cx="7024476" cy="33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8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ПОКАЗАТЕЛЯХ (ИНДИКАТОРАХ) МЕЖОТРАСЛЕВОЙ ПРОГРАММЫ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ШКОЛЬНОГО СПОРТА ДО 2024 ГОДА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284DF0-F1C6-4BA3-AC4C-5B3AAD69C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33718"/>
              </p:ext>
            </p:extLst>
          </p:nvPr>
        </p:nvGraphicFramePr>
        <p:xfrm>
          <a:off x="126426" y="1715703"/>
          <a:ext cx="11939147" cy="3278028"/>
        </p:xfrm>
        <a:graphic>
          <a:graphicData uri="http://schemas.openxmlformats.org/drawingml/2006/table">
            <a:tbl>
              <a:tblPr/>
              <a:tblGrid>
                <a:gridCol w="513859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970103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973521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18208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907145">
                  <a:extLst>
                    <a:ext uri="{9D8B030D-6E8A-4147-A177-3AD203B41FA5}">
                      <a16:colId xmlns:a16="http://schemas.microsoft.com/office/drawing/2014/main" val="3415257204"/>
                    </a:ext>
                  </a:extLst>
                </a:gridCol>
                <a:gridCol w="873957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  <a:gridCol w="800458">
                  <a:extLst>
                    <a:ext uri="{9D8B030D-6E8A-4147-A177-3AD203B41FA5}">
                      <a16:colId xmlns:a16="http://schemas.microsoft.com/office/drawing/2014/main" val="2628952192"/>
                    </a:ext>
                  </a:extLst>
                </a:gridCol>
              </a:tblGrid>
              <a:tr h="372980">
                <a:tc gridSpan="8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1232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 (индикатора)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8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10784"/>
                  </a:ext>
                </a:extLst>
              </a:tr>
              <a:tr h="80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имеющих школьный спортивный клуб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процент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</a:tbl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E7A192AB-B925-4F84-A96C-485AE89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0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Значение показателя 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в разрезе субъектов РФ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629500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2" y="233956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9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46% до 93%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015885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1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15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30% до 44%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1298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2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53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2123</TotalTime>
  <Words>406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Open Sans Bold</vt:lpstr>
      <vt:lpstr>PF Din Text Cond Pro</vt:lpstr>
      <vt:lpstr>Times New Roman</vt:lpstr>
      <vt:lpstr>Тема Office</vt:lpstr>
      <vt:lpstr>Формирование Единого всероссийского перечня (реестра) школьных спортивных клубов.</vt:lpstr>
      <vt:lpstr>Формирование Единого всероссийского перечня (реестра) школьных спортивных клубов</vt:lpstr>
      <vt:lpstr>Информационно-технологическая платформа ШСК</vt:lpstr>
      <vt:lpstr>Количество ШСК, вошедших во Всероссийский реестр (перечень) ШСК в разрезе субъектов РФ</vt:lpstr>
      <vt:lpstr>Регистрация и личный кабинет</vt:lpstr>
      <vt:lpstr>СВЕДЕНИЯ О ПОКАЗАТЕЛЯХ (ИНДИКАТОРАХ) МЕЖОТРАСЛЕВОЙ ПРОГРАММЫ РАЗВИТИЯ ШКОЛЬНОГО СПОРТА ДО 2024 ГОДА</vt:lpstr>
      <vt:lpstr>Значение показателя (индикатора) «Доля общеобразовательных организаций,  имеющих школьный спортивный клуб» в разрезе субъектов РФ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46% до 93%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30% до 44%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0% до 29%</vt:lpstr>
      <vt:lpstr>Презентация PowerPoint</vt:lpstr>
      <vt:lpstr>Отдел развития школьного спорта:  телефон +7 (495) 360-72-46 (доб. 104)   Администратор ЕИП:  телефон +7 (495) 360-72-46 (доб. 116)   электронная почта: info@fcomofv.ru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Арина Андреевна Камзина</cp:lastModifiedBy>
  <cp:revision>135</cp:revision>
  <cp:lastPrinted>2021-09-27T07:56:16Z</cp:lastPrinted>
  <dcterms:created xsi:type="dcterms:W3CDTF">2021-05-27T06:00:13Z</dcterms:created>
  <dcterms:modified xsi:type="dcterms:W3CDTF">2021-11-30T08:58:22Z</dcterms:modified>
</cp:coreProperties>
</file>