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3"/>
  </p:notesMasterIdLst>
  <p:sldIdLst>
    <p:sldId id="270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3" r:id="rId10"/>
    <p:sldId id="284" r:id="rId11"/>
    <p:sldId id="297" r:id="rId12"/>
    <p:sldId id="298" r:id="rId13"/>
    <p:sldId id="285" r:id="rId14"/>
    <p:sldId id="286" r:id="rId15"/>
    <p:sldId id="290" r:id="rId16"/>
    <p:sldId id="289" r:id="rId17"/>
    <p:sldId id="288" r:id="rId18"/>
    <p:sldId id="293" r:id="rId19"/>
    <p:sldId id="291" r:id="rId20"/>
    <p:sldId id="299" r:id="rId21"/>
    <p:sldId id="295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966FB73-5279-4E38-8F58-F871E5C5BBE8}">
          <p14:sldIdLst>
            <p14:sldId id="270"/>
            <p14:sldId id="275"/>
            <p14:sldId id="276"/>
            <p14:sldId id="277"/>
            <p14:sldId id="278"/>
            <p14:sldId id="279"/>
            <p14:sldId id="280"/>
            <p14:sldId id="281"/>
            <p14:sldId id="283"/>
            <p14:sldId id="284"/>
            <p14:sldId id="297"/>
            <p14:sldId id="298"/>
            <p14:sldId id="285"/>
            <p14:sldId id="286"/>
            <p14:sldId id="290"/>
            <p14:sldId id="289"/>
            <p14:sldId id="288"/>
            <p14:sldId id="293"/>
            <p14:sldId id="291"/>
            <p14:sldId id="299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C7A7C-0459-49F5-8B01-563097CBC4C4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DBC75-8753-48FD-9A75-9AE8100E79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194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DBC75-8753-48FD-9A75-9AE8100E799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500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AFA0A867-F1A2-4C23-B46D-37E513CEA193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0D960EC-D0D6-480A-AA28-508530CED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685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A867-F1A2-4C23-B46D-37E513CEA193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960EC-D0D6-480A-AA28-508530CED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758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A867-F1A2-4C23-B46D-37E513CEA193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960EC-D0D6-480A-AA28-508530CED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713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A867-F1A2-4C23-B46D-37E513CEA193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960EC-D0D6-480A-AA28-508530CED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986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A867-F1A2-4C23-B46D-37E513CEA193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960EC-D0D6-480A-AA28-508530CED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39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A867-F1A2-4C23-B46D-37E513CEA193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960EC-D0D6-480A-AA28-508530CED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751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A867-F1A2-4C23-B46D-37E513CEA193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960EC-D0D6-480A-AA28-508530CED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560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A867-F1A2-4C23-B46D-37E513CEA193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960EC-D0D6-480A-AA28-508530CED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701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A867-F1A2-4C23-B46D-37E513CEA193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960EC-D0D6-480A-AA28-508530CED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34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0A867-F1A2-4C23-B46D-37E513CEA193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0D960EC-D0D6-480A-AA28-508530CED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915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AFA0A867-F1A2-4C23-B46D-37E513CEA193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0D960EC-D0D6-480A-AA28-508530CED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876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AFA0A867-F1A2-4C23-B46D-37E513CEA193}" type="datetimeFigureOut">
              <a:rPr lang="ru-RU" smtClean="0"/>
              <a:t>29.07.2021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fld id="{40D960EC-D0D6-480A-AA28-508530CED7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40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g-fotki.yandex.ru/get/5313/102699435.475/0_75f06_20b74679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329"/>
            <a:ext cx="9144000" cy="6921564"/>
          </a:xfrm>
          <a:prstGeom prst="rect">
            <a:avLst/>
          </a:prstGeom>
          <a:noFill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28CBB21-91F5-469E-A011-85B7F109EB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8" t="5324" r="3398" b="12201"/>
          <a:stretch/>
        </p:blipFill>
        <p:spPr bwMode="auto">
          <a:xfrm>
            <a:off x="0" y="4200243"/>
            <a:ext cx="2049756" cy="2657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6448BC-AE5A-406B-A8B0-3A3AD1414860}"/>
              </a:ext>
            </a:extLst>
          </p:cNvPr>
          <p:cNvSpPr txBox="1"/>
          <p:nvPr/>
        </p:nvSpPr>
        <p:spPr>
          <a:xfrm>
            <a:off x="1187624" y="284455"/>
            <a:ext cx="7069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ФГБУ «ФЕДЕРАЛЬНЫЙ ЦЕНТР ОРГАНИЗАЦИОННО-МЕТОДИЧЕСКОГО ОБЕСПЕЧЕНИЯ ФИЗИЧЕСКОГО ВОСПИТАНИЯ»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2" descr="C:\Users\Мой-ПК\Desktop\II съезд учителей ФК.11.-12.12.19 МиСИС\logo.png">
            <a:extLst>
              <a:ext uri="{FF2B5EF4-FFF2-40B4-BE49-F238E27FC236}">
                <a16:creationId xmlns:a16="http://schemas.microsoft.com/office/drawing/2014/main" id="{B4977987-D049-4B2E-972E-39682F13F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008" y="1495863"/>
            <a:ext cx="633999" cy="63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4050AB-C128-4C59-A5F8-47AF1AD976F5}"/>
              </a:ext>
            </a:extLst>
          </p:cNvPr>
          <p:cNvSpPr txBox="1"/>
          <p:nvPr/>
        </p:nvSpPr>
        <p:spPr>
          <a:xfrm>
            <a:off x="1691679" y="2410755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 лыжах за здоровьем»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3FB430-71B2-42D3-A66B-29D65DAFA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7751" y="3855589"/>
            <a:ext cx="3426249" cy="308484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E52369F-8746-4D66-AD82-DB54C0282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2BEA56-76AD-4998-9968-180D85725F4F}"/>
              </a:ext>
            </a:extLst>
          </p:cNvPr>
          <p:cNvSpPr txBox="1"/>
          <p:nvPr/>
        </p:nvSpPr>
        <p:spPr>
          <a:xfrm>
            <a:off x="479494" y="629229"/>
            <a:ext cx="38883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Лыжи нужно выбирать с учетом веса </a:t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роста лыжника. Высота лыж должна быть на одном уровне с вытянутой рукой лыжника.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B24EC5-407F-4802-A79B-627DAF085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90" y="1687889"/>
            <a:ext cx="3960372" cy="2810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A6269D-F8B3-4367-A771-7065DEDF59CA}"/>
              </a:ext>
            </a:extLst>
          </p:cNvPr>
          <p:cNvSpPr txBox="1"/>
          <p:nvPr/>
        </p:nvSpPr>
        <p:spPr>
          <a:xfrm>
            <a:off x="4572000" y="626910"/>
            <a:ext cx="4248471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Длина лыжных палок должна доходить </a:t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уровня плеч. Лыжные ботинки должны быть на полсантиметра больше, чем обычные, чтобы можно было надеть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носок.</a:t>
            </a:r>
            <a:br>
              <a:rPr lang="ru-RU" dirty="0"/>
            </a:b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70F3CF-414F-460F-A420-13CCBE42D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211" y="1706447"/>
            <a:ext cx="4008295" cy="2772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C96E24-5380-411E-9376-5B11919C75AF}"/>
              </a:ext>
            </a:extLst>
          </p:cNvPr>
          <p:cNvSpPr txBox="1"/>
          <p:nvPr/>
        </p:nvSpPr>
        <p:spPr>
          <a:xfrm>
            <a:off x="1936124" y="46812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выбрать лыжный инвентарь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FF373A-013B-46F0-980E-2C322754F58C}"/>
              </a:ext>
            </a:extLst>
          </p:cNvPr>
          <p:cNvSpPr txBox="1"/>
          <p:nvPr/>
        </p:nvSpPr>
        <p:spPr>
          <a:xfrm>
            <a:off x="503753" y="4353901"/>
            <a:ext cx="83680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Лыжи и лыжные палки должны находиться в исправном состоянии, лыжные ботинки рекомендуется подбирать по размеру: тесная или очень свободная обувь может привести к потертостям или травме голеностопного сустава.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Крепления должны быть отрегулированы так, чтобы можно было без посторонней помощи прикреплять к лыжам ботинки.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655548-FA04-4973-B082-659C3D3889E6}"/>
              </a:ext>
            </a:extLst>
          </p:cNvPr>
          <p:cNvSpPr txBox="1"/>
          <p:nvPr/>
        </p:nvSpPr>
        <p:spPr>
          <a:xfrm>
            <a:off x="503753" y="5701072"/>
            <a:ext cx="8316718" cy="869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Примечание: Длину лыж выбирают, исходя из веса ребенка: вес до 20 кг – 70-80 см; 20-30 кг – 90 см; 30-40 кг – 100 см. Детям весом более 40 кг лыжи подбирают по росту: вертикально поставленные лыжи должны доставать до носа ребенка.</a:t>
            </a:r>
            <a:endParaRPr lang="ru-RU" sz="1600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092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A6E91-90F3-4EB7-8C4C-07408A7B9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4BA8A9-BAB4-4C7E-AB24-D4C32AC5B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0D2A4-3426-4C90-A5CC-608528A0FF4D}"/>
              </a:ext>
            </a:extLst>
          </p:cNvPr>
          <p:cNvSpPr txBox="1"/>
          <p:nvPr/>
        </p:nvSpPr>
        <p:spPr>
          <a:xfrm>
            <a:off x="507345" y="499533"/>
            <a:ext cx="838513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выбрать одежду для занятий лыжной подготовкой</a:t>
            </a:r>
          </a:p>
          <a:p>
            <a:pPr algn="ctr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Одежда на занятиях лыжной подготовкой (спортивные брюки, свитер с высоким воротником, утепленная спортивная куртка, комбинезон, спортивная шапочка, варежки/перчатки, носки (хлопчатобумажные и шерстяные) должна отвечать нескольким требованиям: </a:t>
            </a:r>
          </a:p>
          <a:p>
            <a:pPr algn="just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легкой, удобной, не ограничивать свободу движения;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водо- и ветронепроницаемой, защищать от холода;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сохранять тепло, но не допускать перегрева.</a:t>
            </a:r>
          </a:p>
          <a:p>
            <a:pPr algn="just"/>
            <a:br>
              <a:rPr lang="ru-RU" sz="1600" dirty="0"/>
            </a:br>
            <a:br>
              <a:rPr lang="ru-RU" sz="1600" dirty="0"/>
            </a:b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91DA3E1-F4E2-4B21-BDD1-8021158A69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8"/>
          <a:stretch/>
        </p:blipFill>
        <p:spPr>
          <a:xfrm>
            <a:off x="323528" y="3645024"/>
            <a:ext cx="2704951" cy="2713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5834F07-25EE-4D80-8224-61A73E443D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038"/>
          <a:stretch/>
        </p:blipFill>
        <p:spPr>
          <a:xfrm>
            <a:off x="6437376" y="2420888"/>
            <a:ext cx="2638921" cy="2713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1BDA81C-0B4B-440C-B6A2-EACCA010E8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t="4612" r="24486"/>
          <a:stretch/>
        </p:blipFill>
        <p:spPr>
          <a:xfrm>
            <a:off x="3105715" y="3645024"/>
            <a:ext cx="2740982" cy="2599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D440AAC-3580-4F28-A165-C72194A9AA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312" y="4976000"/>
            <a:ext cx="3231912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69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0C559-87DE-4230-AC1B-F18E9327A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E9BAB1-70DE-49EA-95B3-36F72D293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279764-E9EE-497A-B433-BB9A712EE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B3BB60-5C10-4358-B3FA-1D8866819296}"/>
              </a:ext>
            </a:extLst>
          </p:cNvPr>
          <p:cNvSpPr txBox="1"/>
          <p:nvPr/>
        </p:nvSpPr>
        <p:spPr>
          <a:xfrm>
            <a:off x="696256" y="565826"/>
            <a:ext cx="7836184" cy="635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Первые тренировки на снегу доставляют для детей и взрослых большую радость. Но нужно помнить основной закон спорта, который говорит о постепенности, последовательности и систематичности тренировок. </a:t>
            </a:r>
          </a:p>
          <a:p>
            <a:pPr algn="just"/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у лыжников такое понятие – вкатывание. Оно предполагает неспешные, спокойные прогулки по лыжне. Период вкатывания длится обычно 10-15 дней.</a:t>
            </a:r>
          </a:p>
          <a:p>
            <a:pPr algn="just"/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Первое занятие на лыжах 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провести, как прогулку. К снегу, к лыжам, скольжению на них нужно привыкнуть. Наденьте лыжи, походите как умеете по лыжне. Рекомендуется выполнить следующие упражнения:</a:t>
            </a:r>
          </a:p>
          <a:p>
            <a:pPr marL="342900" indent="-342900" algn="just">
              <a:buAutoNum type="arabicPeriod"/>
            </a:pP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Поднимите правую лыжу, сгибая ногу в колене. Сделайте ею несколько движений вниз - вверх, влево - вправо. Отпустите лыжу. Тоже проделайте левой ногой.</a:t>
            </a:r>
          </a:p>
          <a:p>
            <a:pPr marL="342900" indent="-342900" algn="just">
              <a:buAutoNum type="arabicPeriod"/>
            </a:pP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Сделайте на лыжах несколько приставных шагов: переставьте правую лыжу на полшага вправо, перенесите на нее вес тела и приставьте левую лыжу. Повторите движение несколько раз. Тоже проделайте влево.</a:t>
            </a:r>
          </a:p>
          <a:p>
            <a:pPr marL="342900" indent="-342900" algn="just">
              <a:buAutoNum type="arabicPeriod"/>
            </a:pP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Походите ступающим шагом, поворачивая вокруг деревьев и кустов; постепенно учащайте шаги.</a:t>
            </a:r>
          </a:p>
          <a:p>
            <a:pPr marL="342900" indent="-342900" algn="just">
              <a:buAutoNum type="arabicPeriod"/>
            </a:pP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Походите по ровному месту </a:t>
            </a:r>
            <a:r>
              <a:rPr lang="ru-RU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полуелочкой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оставляя правую лыжу носком в сторону, а левой шагая прямо, двигайтесь вперед оставляя на снегу след </a:t>
            </a:r>
            <a:r>
              <a:rPr lang="ru-RU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полуелочки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Проделайте то же, но отставляя носок левой лыжи. Отводя носки обеих лыж в стороны, пройдите елочкой. Ваша задача – почувствовать лыжи, сохранить равновесие, передвигаясь на них, научиться управлять лыжами.</a:t>
            </a:r>
          </a:p>
          <a:p>
            <a:pPr marL="342900" indent="-342900" algn="just">
              <a:buAutoNum type="arabicPeriod"/>
            </a:pP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Поднимитесь на невысокую горку, попробуйте оттолкнувшись одной лыжней, скользить на другой.</a:t>
            </a:r>
          </a:p>
          <a:p>
            <a:pPr marL="342900" indent="-342900" algn="just">
              <a:buAutoNum type="arabicPeriod"/>
            </a:pP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Походите, стараясь передвигаться скользящим шагом.</a:t>
            </a:r>
          </a:p>
          <a:p>
            <a:pPr algn="just"/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Освоившись с лыжами и ходьбой на них, далее возможно приступить к освоению техники передвижения  – к лыжным ходам.</a:t>
            </a:r>
          </a:p>
          <a:p>
            <a:pPr algn="just"/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28E6E9-D4FA-49B1-A81C-6CB167CF3182}"/>
              </a:ext>
            </a:extLst>
          </p:cNvPr>
          <p:cNvSpPr txBox="1"/>
          <p:nvPr/>
        </p:nvSpPr>
        <p:spPr>
          <a:xfrm>
            <a:off x="1744428" y="196494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занятие на лыжах</a:t>
            </a:r>
          </a:p>
        </p:txBody>
      </p:sp>
    </p:spTree>
    <p:extLst>
      <p:ext uri="{BB962C8B-B14F-4D97-AF65-F5344CB8AC3E}">
        <p14:creationId xmlns:p14="http://schemas.microsoft.com/office/powerpoint/2010/main" val="374622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E2058D98-38AB-45D7-BE0F-7254C5A9BB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4679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0333CA-708E-4261-B833-8E7CC6ED29A1}"/>
              </a:ext>
            </a:extLst>
          </p:cNvPr>
          <p:cNvSpPr txBox="1"/>
          <p:nvPr/>
        </p:nvSpPr>
        <p:spPr>
          <a:xfrm>
            <a:off x="2263124" y="260648"/>
            <a:ext cx="4617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лыжных ходов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9EB6F1-054C-48F4-81B5-FAC47724B1B2}"/>
              </a:ext>
            </a:extLst>
          </p:cNvPr>
          <p:cNvSpPr txBox="1"/>
          <p:nvPr/>
        </p:nvSpPr>
        <p:spPr>
          <a:xfrm>
            <a:off x="1043608" y="1340768"/>
            <a:ext cx="2173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Коньковый ход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086363-52CC-425D-8B7A-501914407139}"/>
              </a:ext>
            </a:extLst>
          </p:cNvPr>
          <p:cNvSpPr txBox="1"/>
          <p:nvPr/>
        </p:nvSpPr>
        <p:spPr>
          <a:xfrm>
            <a:off x="5604780" y="1340768"/>
            <a:ext cx="2461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Классические хода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F1699902-4EFB-47B7-AB94-4A55093A39A9}"/>
              </a:ext>
            </a:extLst>
          </p:cNvPr>
          <p:cNvCxnSpPr>
            <a:stCxn id="5" idx="2"/>
          </p:cNvCxnSpPr>
          <p:nvPr/>
        </p:nvCxnSpPr>
        <p:spPr>
          <a:xfrm flipH="1">
            <a:off x="2843808" y="783868"/>
            <a:ext cx="1728192" cy="556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A44F751D-E023-4F9A-91AC-59AD82E7CEFB}"/>
              </a:ext>
            </a:extLst>
          </p:cNvPr>
          <p:cNvCxnSpPr>
            <a:cxnSpLocks/>
          </p:cNvCxnSpPr>
          <p:nvPr/>
        </p:nvCxnSpPr>
        <p:spPr>
          <a:xfrm>
            <a:off x="4572000" y="783868"/>
            <a:ext cx="1800200" cy="556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B534BBA-3B78-4876-BD1C-1AAA478A6605}"/>
              </a:ext>
            </a:extLst>
          </p:cNvPr>
          <p:cNvSpPr/>
          <p:nvPr/>
        </p:nvSpPr>
        <p:spPr>
          <a:xfrm>
            <a:off x="557808" y="285293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Полуконьковый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Коньковый без отталкивания руками 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махами и без махов)</a:t>
            </a: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Одновременный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одношажный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Одновременный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двухшажный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Попеременный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BABAA30-CC48-4C17-A883-5FBCE9146D7F}"/>
              </a:ext>
            </a:extLst>
          </p:cNvPr>
          <p:cNvSpPr/>
          <p:nvPr/>
        </p:nvSpPr>
        <p:spPr>
          <a:xfrm>
            <a:off x="4932040" y="2854060"/>
            <a:ext cx="32385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Двухшажный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попеременный ход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FB0696D-FA3F-41EE-833E-9E6C59373F65}"/>
              </a:ext>
            </a:extLst>
          </p:cNvPr>
          <p:cNvSpPr/>
          <p:nvPr/>
        </p:nvSpPr>
        <p:spPr>
          <a:xfrm>
            <a:off x="4932040" y="3478156"/>
            <a:ext cx="16754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Бесшажный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ход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40BFE7A-B2D1-40EA-AA99-32247D445024}"/>
              </a:ext>
            </a:extLst>
          </p:cNvPr>
          <p:cNvSpPr/>
          <p:nvPr/>
        </p:nvSpPr>
        <p:spPr>
          <a:xfrm>
            <a:off x="4932040" y="4043062"/>
            <a:ext cx="39770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Двухшажный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одновременный ход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C8C6097-4872-4578-AB04-0FE1F1527486}"/>
              </a:ext>
            </a:extLst>
          </p:cNvPr>
          <p:cNvSpPr/>
          <p:nvPr/>
        </p:nvSpPr>
        <p:spPr>
          <a:xfrm>
            <a:off x="4932040" y="4714884"/>
            <a:ext cx="41044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Попеременный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четырехшажный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ход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2A92077-07C9-44DF-A673-8FAC4D145359}"/>
              </a:ext>
            </a:extLst>
          </p:cNvPr>
          <p:cNvSpPr/>
          <p:nvPr/>
        </p:nvSpPr>
        <p:spPr>
          <a:xfrm>
            <a:off x="4932040" y="5334154"/>
            <a:ext cx="30210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Одновременный одношажный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A704FF31-2609-409E-B09C-C71A69EBD2C9}"/>
              </a:ext>
            </a:extLst>
          </p:cNvPr>
          <p:cNvCxnSpPr/>
          <p:nvPr/>
        </p:nvCxnSpPr>
        <p:spPr>
          <a:xfrm>
            <a:off x="1979712" y="1710100"/>
            <a:ext cx="0" cy="11428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30568759-438B-4486-80D0-92C214AEE5BD}"/>
              </a:ext>
            </a:extLst>
          </p:cNvPr>
          <p:cNvCxnSpPr/>
          <p:nvPr/>
        </p:nvCxnSpPr>
        <p:spPr>
          <a:xfrm>
            <a:off x="6660232" y="1710100"/>
            <a:ext cx="0" cy="11428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2311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8AD022-38B7-4735-9C05-249F6A1B3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62001C-F145-4632-BB93-B4405D027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56D3FF-B0E9-4EEE-8017-48D650646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335" y="-99392"/>
            <a:ext cx="9276524" cy="69573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187D72-3CCB-453F-8DD8-23771977AB93}"/>
              </a:ext>
            </a:extLst>
          </p:cNvPr>
          <p:cNvSpPr txBox="1"/>
          <p:nvPr/>
        </p:nvSpPr>
        <p:spPr>
          <a:xfrm>
            <a:off x="1008732" y="669954"/>
            <a:ext cx="40221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Коньковый ход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действия лыжника при передвижении данными способами несколько напоминают движения конькобежца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отсюда 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пошло название хода.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17D20C2-BD30-4958-9392-2F6436A0C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166" y="273188"/>
            <a:ext cx="3397192" cy="2116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3E4B97-3787-493A-AC17-C54282574121}"/>
              </a:ext>
            </a:extLst>
          </p:cNvPr>
          <p:cNvSpPr txBox="1"/>
          <p:nvPr/>
        </p:nvSpPr>
        <p:spPr>
          <a:xfrm>
            <a:off x="959587" y="3651591"/>
            <a:ext cx="402219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Одновременный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бесшажный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ход применяется при отличном скольжении и с твердой опорой для палок на равнине, при хорошем скольжении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пологих спусках, при плохом </a:t>
            </a: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спусках средней крутизны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0E6DF-1FB7-4C59-A8CD-E75D33C63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4166" y="2889237"/>
            <a:ext cx="3399122" cy="3237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9232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8AD022-38B7-4735-9C05-249F6A1B3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62001C-F145-4632-BB93-B4405D027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56D3FF-B0E9-4EEE-8017-48D650646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0C826A-7302-4351-AEE5-A978D5F1D696}"/>
              </a:ext>
            </a:extLst>
          </p:cNvPr>
          <p:cNvSpPr txBox="1"/>
          <p:nvPr/>
        </p:nvSpPr>
        <p:spPr>
          <a:xfrm>
            <a:off x="681467" y="499533"/>
            <a:ext cx="463414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Одновременный одношажный ход является одним из основных, наиболее часто применяемых при передвижении на лыжах, так как позволяет развить высокую скорость скольжения до 8 м/с. Чаще всего ход используется на равнине при хорошем скольжении и при твердой опоре для палок.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C46177-A128-45C3-818B-6E02B71E4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858" y="342802"/>
            <a:ext cx="3528392" cy="2414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C5F63A-2B6F-4DC2-80C1-6CE07D6D20A6}"/>
              </a:ext>
            </a:extLst>
          </p:cNvPr>
          <p:cNvSpPr txBox="1"/>
          <p:nvPr/>
        </p:nvSpPr>
        <p:spPr>
          <a:xfrm>
            <a:off x="681467" y="3353703"/>
            <a:ext cx="463414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Одновременный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двухшажный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ход применяется на равнине при отличных 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хороших условиях скольжения 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 пологих спусках при удовлетворительном скольжении. Ход позволяет передвигаться с достаточно высокой скоростью, хотя он и уступает 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этому показателю одновременному одношажному ходу.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27A944-6140-47B4-938A-FC3A6B52C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1442" y="3392200"/>
            <a:ext cx="3491379" cy="2367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1712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8AD022-38B7-4735-9C05-249F6A1B3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62001C-F145-4632-BB93-B4405D027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56D3FF-B0E9-4EEE-8017-48D650646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5A3015-7F3E-4CC1-89B4-47EBB5C395EF}"/>
              </a:ext>
            </a:extLst>
          </p:cNvPr>
          <p:cNvSpPr txBox="1"/>
          <p:nvPr/>
        </p:nvSpPr>
        <p:spPr>
          <a:xfrm>
            <a:off x="571500" y="499533"/>
            <a:ext cx="46341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Попеременный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двухшажный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ход является основным способом передвижения, изучению которого в школе уделяется основное внимание. Он очень часто применяется при передвижении на лыжах 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разнообразных условиях скольжения 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рельефа местности и имеет большое прикладное значение.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86C580-303B-4BCF-860E-39E6C8E5C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3080" y="404664"/>
            <a:ext cx="3676232" cy="2437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88D1B1-601F-4EC5-9F61-A64ABCE2DE59}"/>
              </a:ext>
            </a:extLst>
          </p:cNvPr>
          <p:cNvSpPr txBox="1"/>
          <p:nvPr/>
        </p:nvSpPr>
        <p:spPr>
          <a:xfrm>
            <a:off x="615889" y="3618921"/>
            <a:ext cx="463414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координации этот способ передвижения является одним из самых сложных. Цикл движений в этом ходе состоит 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поочередных четырех шагов и двух попеременных толчков палками на два последних шага. Сильнейшие лыжники стали реже применять этот ход во время соревнований, так как он уступает 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скорости другим ходам.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C7B80E2-7592-404E-98F3-FBE10B012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6545" y="3461578"/>
            <a:ext cx="3054361" cy="2993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7736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8AD022-38B7-4735-9C05-249F6A1B3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62001C-F145-4632-BB93-B4405D027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56D3FF-B0E9-4EEE-8017-48D650646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" y="0"/>
            <a:ext cx="9144000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E8E571-EFDE-4DD9-8D77-DF4E9D65B9AB}"/>
              </a:ext>
            </a:extLst>
          </p:cNvPr>
          <p:cNvSpPr txBox="1"/>
          <p:nvPr/>
        </p:nvSpPr>
        <p:spPr>
          <a:xfrm>
            <a:off x="2339752" y="141327"/>
            <a:ext cx="46341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Преодоление подъёмов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DBE4308-39F3-4492-A1E6-352998B16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56" y="672155"/>
            <a:ext cx="2591025" cy="2395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0A23F2F-17A3-470B-9543-157B2101F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824" y="734026"/>
            <a:ext cx="2261654" cy="2369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93A7E73-2283-4A06-8F34-C9E564134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242" y="672156"/>
            <a:ext cx="2086046" cy="248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4">
            <a:extLst>
              <a:ext uri="{FF2B5EF4-FFF2-40B4-BE49-F238E27FC236}">
                <a16:creationId xmlns:a16="http://schemas.microsoft.com/office/drawing/2014/main" id="{B1DE8AE8-21D6-41A9-A4DF-7B86203F5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712" y="3084127"/>
            <a:ext cx="26050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defTabSz="4492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Подъем «</a:t>
            </a:r>
            <a:r>
              <a:rPr kumimoji="0" lang="ru-RU" altLang="ru-RU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полуелочкой</a:t>
            </a:r>
            <a:r>
              <a:rPr kumimoji="0" lang="ru-RU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79F2A614-D178-4D9F-92C5-F626370BD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1545" y="3057097"/>
            <a:ext cx="2895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70000"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Подъем «елочкой»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230AF569-CDE6-439E-B5AF-AE926D476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123" y="3071948"/>
            <a:ext cx="2895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SzPct val="70000"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Подъем «лесенкой»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FD6242-9F00-4CAD-B732-14A5FAB3EB04}"/>
              </a:ext>
            </a:extLst>
          </p:cNvPr>
          <p:cNvSpPr txBox="1"/>
          <p:nvPr/>
        </p:nvSpPr>
        <p:spPr>
          <a:xfrm>
            <a:off x="3362847" y="3541287"/>
            <a:ext cx="2587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торможения</a:t>
            </a: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4A968C01-78AD-481B-8D6A-1D9D3BB6B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790" y="4346074"/>
            <a:ext cx="2270341" cy="2121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>
              <a:solidFill>
                <a:srgbClr val="FFFF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grpSp>
        <p:nvGrpSpPr>
          <p:cNvPr id="19" name="Group 2">
            <a:extLst>
              <a:ext uri="{FF2B5EF4-FFF2-40B4-BE49-F238E27FC236}">
                <a16:creationId xmlns:a16="http://schemas.microsoft.com/office/drawing/2014/main" id="{CBD9600C-7915-47B8-87A7-0B83AD7A1133}"/>
              </a:ext>
            </a:extLst>
          </p:cNvPr>
          <p:cNvGrpSpPr>
            <a:grpSpLocks/>
          </p:cNvGrpSpPr>
          <p:nvPr/>
        </p:nvGrpSpPr>
        <p:grpSpPr bwMode="auto">
          <a:xfrm>
            <a:off x="1174568" y="3903095"/>
            <a:ext cx="2320976" cy="2417362"/>
            <a:chOff x="249" y="572"/>
            <a:chExt cx="2204" cy="2721"/>
          </a:xfrm>
        </p:grpSpPr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84CDCB89-33D1-4470-AC6D-2D7F41A04E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572"/>
              <a:ext cx="2204" cy="27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1" name="Text Box 4">
              <a:extLst>
                <a:ext uri="{FF2B5EF4-FFF2-40B4-BE49-F238E27FC236}">
                  <a16:creationId xmlns:a16="http://schemas.microsoft.com/office/drawing/2014/main" id="{39D6A436-C8AA-440C-A6A3-8BF1B1A71E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" y="572"/>
              <a:ext cx="2204" cy="2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E8D6F02-E544-4610-8A9E-6F100EFBB7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8881" y="3911765"/>
            <a:ext cx="2230281" cy="2417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B913B99-65EF-43BB-8DF1-127A671CA082}"/>
              </a:ext>
            </a:extLst>
          </p:cNvPr>
          <p:cNvSpPr txBox="1"/>
          <p:nvPr/>
        </p:nvSpPr>
        <p:spPr>
          <a:xfrm>
            <a:off x="1105166" y="6329126"/>
            <a:ext cx="2674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Торможение «плугом»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B8FD41-6C83-4139-B535-0A7AA50C63B9}"/>
              </a:ext>
            </a:extLst>
          </p:cNvPr>
          <p:cNvSpPr txBox="1"/>
          <p:nvPr/>
        </p:nvSpPr>
        <p:spPr>
          <a:xfrm>
            <a:off x="4918881" y="6321066"/>
            <a:ext cx="2533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Торможение «упором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739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BCFDF-46B4-410F-94B7-FA1946EAF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0788CB-A4B8-40CE-BC2D-BC9D8122B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644B31-A918-429B-ACD9-ADD76A003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" y="0"/>
            <a:ext cx="9144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7E88CD-90C8-4EAA-8AD2-21F5D6C9DD35}"/>
              </a:ext>
            </a:extLst>
          </p:cNvPr>
          <p:cNvSpPr txBox="1"/>
          <p:nvPr/>
        </p:nvSpPr>
        <p:spPr>
          <a:xfrm>
            <a:off x="395536" y="332656"/>
            <a:ext cx="8572499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Техника спуска на лыжах требует сохранения равновесия и устойчивости в соответствующей стойке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основной, высокой, низкой. 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При спуске в основной стойке ноги расставлены на ширину лыжни и слегка согнуты в коленях. </a:t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Из основной стойки удобнее производить повороты и торможения, ее часто применяют при прямых спусках.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Высокая стойка служит для уменьшения скорости за счет увеличения сопротивления воздуха,  так как ноги и туловище более выпрямлены.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Низкая стойка способствует уменьшению сопротивления воздуха и увеличению скорости. Туловище при низкой стойке значительно наклонено вперед, ноги сильно согнуты.</a:t>
            </a:r>
          </a:p>
          <a:p>
            <a:r>
              <a:rPr lang="ru-RU" dirty="0"/>
              <a:t>	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825A6C-DDD9-4DAA-9ECB-F609D5651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511" y="2942437"/>
            <a:ext cx="1630829" cy="14583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28E901-B83A-492C-82CF-6E190552F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8378" y="3003509"/>
            <a:ext cx="1628429" cy="14583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715FFF3-D7F9-460E-8A2D-52801DE7E5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7510" y="4807334"/>
            <a:ext cx="1630829" cy="144026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8A489CA-71B0-44D9-9621-18547218E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8378" y="4833353"/>
            <a:ext cx="1628429" cy="1434621"/>
          </a:xfrm>
          <a:prstGeom prst="rect">
            <a:avLst/>
          </a:prstGeom>
        </p:spPr>
      </p:pic>
      <p:sp>
        <p:nvSpPr>
          <p:cNvPr id="13" name="Text Box 3">
            <a:extLst>
              <a:ext uri="{FF2B5EF4-FFF2-40B4-BE49-F238E27FC236}">
                <a16:creationId xmlns:a16="http://schemas.microsoft.com/office/drawing/2014/main" id="{26994857-7036-4E91-84FE-6F7F295B0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025" y="4441821"/>
            <a:ext cx="3733800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defTabSz="449263" fontAlgn="base">
              <a:spcBef>
                <a:spcPts val="1250"/>
              </a:spcBef>
              <a:spcAft>
                <a:spcPct val="0"/>
              </a:spcAft>
              <a:buSzPct val="70000"/>
            </a:pP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Спуск в основной стойке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5855A82A-A0B1-4A31-8729-D7794D6A4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7413" y="6303151"/>
            <a:ext cx="2191022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defTabSz="449263" fontAlgn="base">
              <a:spcBef>
                <a:spcPts val="1250"/>
              </a:spcBef>
              <a:spcAft>
                <a:spcPct val="0"/>
              </a:spcAft>
              <a:buSzPct val="70000"/>
            </a:pP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Спуск в высокой стойке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FD2D2533-0873-48EA-B2CC-C3B79872D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9353" y="4442307"/>
            <a:ext cx="2146477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defTabSz="449263" fontAlgn="base">
              <a:spcBef>
                <a:spcPts val="1250"/>
              </a:spcBef>
              <a:spcAft>
                <a:spcPct val="0"/>
              </a:spcAft>
              <a:buSzPct val="70000"/>
            </a:pP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Спуск в низкой стойке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A8AC0C-2189-4462-867E-9E1EEB59ACE2}"/>
              </a:ext>
            </a:extLst>
          </p:cNvPr>
          <p:cNvSpPr txBox="1"/>
          <p:nvPr/>
        </p:nvSpPr>
        <p:spPr>
          <a:xfrm>
            <a:off x="5190010" y="6271666"/>
            <a:ext cx="20651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Спуск в стойке отдыха</a:t>
            </a:r>
          </a:p>
        </p:txBody>
      </p:sp>
    </p:spTree>
    <p:extLst>
      <p:ext uri="{BB962C8B-B14F-4D97-AF65-F5344CB8AC3E}">
        <p14:creationId xmlns:p14="http://schemas.microsoft.com/office/powerpoint/2010/main" val="4169387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B78C04-7501-4B46-BF62-5C17BB5AD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7307EF-B852-41C9-9761-E6F931FBA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947302-1E90-4932-BA6B-331064005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AA38F7-BD28-4350-BB66-1B291404A9B4}"/>
              </a:ext>
            </a:extLst>
          </p:cNvPr>
          <p:cNvSpPr txBox="1"/>
          <p:nvPr/>
        </p:nvSpPr>
        <p:spPr>
          <a:xfrm>
            <a:off x="2627784" y="371752"/>
            <a:ext cx="46341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175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ru-RU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Повороты в движении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52CD421E-FA90-4C70-805D-774EA9B52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" y="1116267"/>
            <a:ext cx="207010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6AA2B813-E0AC-4002-98BC-EBE3A459B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969" y="4464458"/>
            <a:ext cx="2362200" cy="230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7866A4-B9B4-4CA9-9F7F-FC0055790DB6}"/>
              </a:ext>
            </a:extLst>
          </p:cNvPr>
          <p:cNvSpPr txBox="1"/>
          <p:nvPr/>
        </p:nvSpPr>
        <p:spPr>
          <a:xfrm>
            <a:off x="627869" y="746935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Переступанием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C54EB8-1D7F-4433-9EB0-1E7D8F77F636}"/>
              </a:ext>
            </a:extLst>
          </p:cNvPr>
          <p:cNvSpPr txBox="1"/>
          <p:nvPr/>
        </p:nvSpPr>
        <p:spPr>
          <a:xfrm>
            <a:off x="507206" y="5127360"/>
            <a:ext cx="1276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Плугом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CA94B8A-36EA-482F-A8FA-11FA57217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3414" y="1074995"/>
            <a:ext cx="2213040" cy="35603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54EBFC-9C39-4C7F-AF15-165851EA22E4}"/>
              </a:ext>
            </a:extLst>
          </p:cNvPr>
          <p:cNvSpPr txBox="1"/>
          <p:nvPr/>
        </p:nvSpPr>
        <p:spPr>
          <a:xfrm>
            <a:off x="4145855" y="4665695"/>
            <a:ext cx="1906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параллельных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лыжах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3523E82-4695-45F9-86A6-3F0C219A9E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4728" y="1974890"/>
            <a:ext cx="2243522" cy="384274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2173A2-3DDE-47F9-AD77-CEB362131C47}"/>
              </a:ext>
            </a:extLst>
          </p:cNvPr>
          <p:cNvSpPr txBox="1"/>
          <p:nvPr/>
        </p:nvSpPr>
        <p:spPr>
          <a:xfrm>
            <a:off x="7315081" y="1558197"/>
            <a:ext cx="1003535" cy="370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Упором</a:t>
            </a:r>
          </a:p>
        </p:txBody>
      </p:sp>
    </p:spTree>
    <p:extLst>
      <p:ext uri="{BB962C8B-B14F-4D97-AF65-F5344CB8AC3E}">
        <p14:creationId xmlns:p14="http://schemas.microsoft.com/office/powerpoint/2010/main" val="2121708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85716D-182D-4563-AD74-FE8DBE5DD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E64A3BF-697F-4708-BD2D-C1730FCFB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F94DB6-1D6A-42F2-A717-825BAEE520CE}"/>
              </a:ext>
            </a:extLst>
          </p:cNvPr>
          <p:cNvSpPr txBox="1"/>
          <p:nvPr/>
        </p:nvSpPr>
        <p:spPr>
          <a:xfrm>
            <a:off x="447514" y="332656"/>
            <a:ext cx="824897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«Конечно хорошо, когда в семье есть спортсмены! А как быть, если лыжным спортом занимаются только сын и дочь? «Куда уж нам», – говорят иногда взрослые члены семьи. Кто так думает, тот преждевременно записывает себя в разряд стариков и лишается здорового отдыха на свежем воздухе!» </a:t>
            </a:r>
            <a:r>
              <a:rPr kumimoji="0" lang="ru-RU" sz="18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(Заслуженный мастер спорта СССР А. И. Донской).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Лыжный спорт – один из самых массовых и привлекательных видов спорта, который доступен людям любого возраста. Лыжные прогулки оказывают оздоровительное воздействие и очень полезны для здоровья. Они улучшают работу сердечно-сосудистой и дыхательной систем организма, благотворно влияют на опорно-двигательный аппарат. При передвижении на лыжах работают все основные группы мышц, усиливается дыхание и кровообращение. Прогулки на лыжах на чистом морозном воздухе заметно повышают сопротивляемость организма к самым различным заболеваниям, положительно сказываются 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умственной и физической работоспособности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4FC32B-1A00-4E07-A825-57A1E9369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478" y="4469851"/>
            <a:ext cx="3241129" cy="20554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8006B6-D5D8-423C-92C7-C593FB2041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93" y="4453262"/>
            <a:ext cx="3246068" cy="2126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9814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92EFE2-88CE-4019-AB1C-2C8CB49BD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7C9846C-69EA-41BD-AB8D-1AC7010E1B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88"/>
          <a:stretch/>
        </p:blipFill>
        <p:spPr>
          <a:xfrm>
            <a:off x="0" y="0"/>
            <a:ext cx="9144000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CF22D6-FA01-4EFD-AAB3-0F20F0AC9A9C}"/>
              </a:ext>
            </a:extLst>
          </p:cNvPr>
          <p:cNvSpPr txBox="1"/>
          <p:nvPr/>
        </p:nvSpPr>
        <p:spPr>
          <a:xfrm>
            <a:off x="323528" y="487427"/>
            <a:ext cx="8568952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«Накаты»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линии старта каждый лыжник по очереди делает десять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накатистых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шагов. Цель игры - оказаться как можно дальше от линии старта. После десятого завершающего шага, лыжник втыкает в снег свой флажок, который держал в руке. Победитель тот, у кого десять шагов окажутся самыми длинными,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накатистыми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«Самокат»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Отрезок лыжни 50-100 метров, лыжник должен преодолеть без палок, отталкиваясь только одной ногой, как на самокате. Выигрывает тот, кто сделает меньше отталкиваний.</a:t>
            </a:r>
          </a:p>
          <a:p>
            <a:pPr algn="just"/>
            <a:endParaRPr lang="ru-RU" sz="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«Пройди и не задень»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Лыжные палки расставить на расстоянии 2-2,5 метра друг от друга. Пройти нужно так, чтобы не задеть  ни одну палку, огибая их с правой и левой стороны.</a:t>
            </a:r>
          </a:p>
          <a:p>
            <a:pPr algn="just"/>
            <a:endParaRPr lang="ru-RU" sz="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«Восьмерка»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Обозначить на площадке цветными флажками (или другими предметами) восьмерки (диаметр не менее 3 метров). Играющие должны пройти по проложенной фигуре и не сойти с рисунка.</a:t>
            </a:r>
          </a:p>
          <a:p>
            <a:pPr algn="just"/>
            <a:endParaRPr lang="ru-RU" sz="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«Ворота»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дистанции 50-100 метров с двух сторон от лыжни втыкают в снег палки, верхние концы которых соединяют. Ворота на расстоянии 10-20 метров. Лыжники без палок должны пройти все ворота, не свалив их, и, обогнув флажок, возвратится к месту старта, передать эстафету следующему. Если лыжник задел ворота и  они упали, он должен поставить их и лишь тогда продолжить игру.</a:t>
            </a:r>
          </a:p>
          <a:p>
            <a:pPr algn="just"/>
            <a:endParaRPr lang="ru-RU" sz="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«Быстрый лыжник»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проводится на хорошо накатанных отрезках лыжни длиной 60-100 м. Все участники разбиваются на группы по 3-4 человека. Каждая по сигналу стартует, стараясь как можно быстрее преодолеть отрезок. Победители забегов соревнуются в финалах и полуфиналах. Победителем становится самый сильный лыжник. Проигравший тоже соревнуются между собой.</a:t>
            </a:r>
          </a:p>
          <a:p>
            <a:pPr algn="just"/>
            <a:endParaRPr lang="ru-RU" sz="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«Салки»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проводится на укатанной площадке. Водящий галит играющих, касаясь своими лыжами задних частей лыж детей. Игрок, которого коснулся водящий, становится и громко объявляет всем что теперь он водящий. Игра продолжается.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18EE9E-D554-4BB4-B45D-53A660400E3A}"/>
              </a:ext>
            </a:extLst>
          </p:cNvPr>
          <p:cNvSpPr txBox="1"/>
          <p:nvPr/>
        </p:nvSpPr>
        <p:spPr>
          <a:xfrm>
            <a:off x="2195736" y="44819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Простые игры и задания на лыжне</a:t>
            </a:r>
          </a:p>
        </p:txBody>
      </p:sp>
    </p:spTree>
    <p:extLst>
      <p:ext uri="{BB962C8B-B14F-4D97-AF65-F5344CB8AC3E}">
        <p14:creationId xmlns:p14="http://schemas.microsoft.com/office/powerpoint/2010/main" val="3163668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997451-45E2-4398-BAE4-C063F168D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videoplayback">
            <a:hlinkClick r:id="" action="ppaction://media"/>
            <a:extLst>
              <a:ext uri="{FF2B5EF4-FFF2-40B4-BE49-F238E27FC236}">
                <a16:creationId xmlns:a16="http://schemas.microsoft.com/office/drawing/2014/main" id="{13683AB5-8D4C-45F9-8869-5DD1ED265B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624" y="1988840"/>
            <a:ext cx="7056784" cy="37170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9B1AC5-A47F-4126-9E66-B510F40E5070}"/>
              </a:ext>
            </a:extLst>
          </p:cNvPr>
          <p:cNvSpPr txBox="1"/>
          <p:nvPr/>
        </p:nvSpPr>
        <p:spPr>
          <a:xfrm>
            <a:off x="755576" y="188640"/>
            <a:ext cx="81369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ПОБЕДИТЕЛЬ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Всероссийской заочной акции «Физическая культура и спорт – альтернатива пагубным привычкам»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в номинации «Я выбираю спорт»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Тема </a:t>
            </a:r>
            <a:r>
              <a:rPr lang="ru-RU" sz="1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«Лыжи мечты»</a:t>
            </a:r>
          </a:p>
          <a:p>
            <a:pPr algn="ctr"/>
            <a:r>
              <a:rPr lang="ru-RU" sz="1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Эргардт</a:t>
            </a:r>
            <a:r>
              <a:rPr lang="ru-RU" sz="1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Марк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Муниципальное казенное общеобразовательное учреждение «Школа-интернат № 2»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</a:rPr>
              <a:t>Кемеровской области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05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5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C4FC9E-82CE-48FC-820D-6443F843D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6443BE3-A12B-4F6E-A17F-537B410800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A73CB8-98E5-4A1C-AE9D-883662F068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3" t="8000" r="1176" b="4851"/>
          <a:stretch/>
        </p:blipFill>
        <p:spPr>
          <a:xfrm>
            <a:off x="1115616" y="3482045"/>
            <a:ext cx="2952328" cy="3073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A4AB7D-1D29-45AF-B358-362B27352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930" y="3429000"/>
            <a:ext cx="3548180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281D38-047A-494C-8561-3119B0392265}"/>
              </a:ext>
            </a:extLst>
          </p:cNvPr>
          <p:cNvSpPr txBox="1"/>
          <p:nvPr/>
        </p:nvSpPr>
        <p:spPr>
          <a:xfrm>
            <a:off x="571500" y="619723"/>
            <a:ext cx="82287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Лы́жи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приспособление в виде длинных полозьев для перемещения по снегу. Лыжи для человека представляют собой две длинные деревянные или пластиковые планки с заострёнными и загнутыми носками. Появление лыж было обусловлено потребностью человека добывать на охоте пищу зимой 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передвигаться по местности, занесенной снегом. Лыжи появились повсеместно, где жил человек в условиях снежной зимы. Первые лыжи были ступающие.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Начальные упоминая о лыжах - обнаруженные на побережье Белого моря наскальные рисунки, изображающие людей на узких длинных скользящих лыжах с одной палкой в руке (ею не только отталкивались и тормозили, но и орудовали как копьем), были датированы III тысячелетием до нашей эры.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76BA56-08EF-4849-9444-552C19B1B097}"/>
              </a:ext>
            </a:extLst>
          </p:cNvPr>
          <p:cNvSpPr txBox="1"/>
          <p:nvPr/>
        </p:nvSpPr>
        <p:spPr>
          <a:xfrm>
            <a:off x="3105730" y="158058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лыжного спорта</a:t>
            </a:r>
          </a:p>
        </p:txBody>
      </p:sp>
    </p:spTree>
    <p:extLst>
      <p:ext uri="{BB962C8B-B14F-4D97-AF65-F5344CB8AC3E}">
        <p14:creationId xmlns:p14="http://schemas.microsoft.com/office/powerpoint/2010/main" val="1161672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A0D2A2-7D0B-483A-AE98-FFD5656EE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F4E79AE-4691-4843-80A4-10237FC1AF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A19516-380D-4ADA-A8DA-EE328970B505}"/>
              </a:ext>
            </a:extLst>
          </p:cNvPr>
          <p:cNvSpPr txBox="1"/>
          <p:nvPr/>
        </p:nvSpPr>
        <p:spPr>
          <a:xfrm>
            <a:off x="492919" y="601597"/>
            <a:ext cx="825554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к лыжам, как к спорту, проявили норвежцы;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наставление по лыжной подготовке войск с явно спортивным уклоном издал в 1733 году Ганс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Эмахузен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соревнования по всем видам лыжного спорта (по современным понятиям): биатлону, слалому, скоростному спуску и гонкам были проведены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 1767 году;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лыжный спорт начал развиваться в XIX столетии;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торжественное открытие в Москве лыжной организации Московского клуба лыжников состоялось 16 декабря 1895 году в Москве.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8F6BEC-D32B-4488-9C09-7F3B86E7C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841" y="3190629"/>
            <a:ext cx="2804619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4597F7-66A5-48BC-8A1C-20D989F92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54" y="4077072"/>
            <a:ext cx="3164820" cy="206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B3AC7A-89A7-40CA-A3BB-223AD0E7B8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" t="4441" r="2750" b="10137"/>
          <a:stretch/>
        </p:blipFill>
        <p:spPr>
          <a:xfrm>
            <a:off x="6087460" y="4077072"/>
            <a:ext cx="2952328" cy="206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CB1AB3-828C-44B4-B403-C076B9C32CAA}"/>
              </a:ext>
            </a:extLst>
          </p:cNvPr>
          <p:cNvSpPr txBox="1"/>
          <p:nvPr/>
        </p:nvSpPr>
        <p:spPr>
          <a:xfrm>
            <a:off x="2843808" y="188640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Лыжи как вид спорта</a:t>
            </a:r>
          </a:p>
        </p:txBody>
      </p:sp>
    </p:spTree>
    <p:extLst>
      <p:ext uri="{BB962C8B-B14F-4D97-AF65-F5344CB8AC3E}">
        <p14:creationId xmlns:p14="http://schemas.microsoft.com/office/powerpoint/2010/main" val="4230401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44FBC7-FE52-412B-B6F0-6FF80414C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18BD4C0-4977-4967-A457-E43E06793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3CC27D-2764-4810-AD36-83226450468B}"/>
              </a:ext>
            </a:extLst>
          </p:cNvPr>
          <p:cNvSpPr txBox="1"/>
          <p:nvPr/>
        </p:nvSpPr>
        <p:spPr>
          <a:xfrm>
            <a:off x="755575" y="404664"/>
            <a:ext cx="807958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На I Зимних Олимпийских играх в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Шамони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(Франция, 1924 г.) лыжный спорт был представлен лыжными гонками на дистанции 18 и 50 км, прыжками на лыжах с трамплина и северным двоеборьем (прыжки с трамплина и лыжная гонка).</a:t>
            </a:r>
          </a:p>
          <a:p>
            <a:r>
              <a:rPr lang="ru-RU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Соревнования военных патрулей "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Military</a:t>
            </a:r>
            <a:r>
              <a:rPr lang="ru-RU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patrol</a:t>
            </a:r>
            <a:r>
              <a:rPr lang="ru-RU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 (прообраз современного биатлона) проходили  как демонстрационные, тем не менее, позже участникам этих соревнований были вручены комплекты медалей.</a:t>
            </a:r>
          </a:p>
          <a:p>
            <a:r>
              <a:rPr lang="ru-RU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Гонки проходили 29 января 1924 года с 8:40 до 13:15 часов по местному времени. Из-за плохих погодных условий только четыре команды из шести смогли закончить гонку. Остальные вынуждены были сняться с соревнований.</a:t>
            </a: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77F382-D00E-4D54-97F9-6C92F977F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31" y="3420172"/>
            <a:ext cx="3108194" cy="2175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586E73F-2E6E-4A81-92F4-8F8F4388A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967" y="3356992"/>
            <a:ext cx="3180202" cy="2167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3EF132-9AA0-4B7B-A14C-E5F150E87E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863" y="4237112"/>
            <a:ext cx="3301327" cy="2371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5340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BD8966-1234-46F5-9297-D41254BD5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D853F41-1A54-46A4-8034-7617C120A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157B92-BDE1-48D6-862F-052D23555F44}"/>
              </a:ext>
            </a:extLst>
          </p:cNvPr>
          <p:cNvSpPr txBox="1"/>
          <p:nvPr/>
        </p:nvSpPr>
        <p:spPr>
          <a:xfrm>
            <a:off x="3227634" y="404664"/>
            <a:ext cx="3126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лыжного спорта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E20C32-54E0-46A6-BBE3-D1A2F469ACA7}"/>
              </a:ext>
            </a:extLst>
          </p:cNvPr>
          <p:cNvSpPr txBox="1"/>
          <p:nvPr/>
        </p:nvSpPr>
        <p:spPr>
          <a:xfrm>
            <a:off x="323528" y="1140990"/>
            <a:ext cx="54726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Лыжные гонки –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гонки на лыжах на определённую дистанцию по специально подготовленной трассе среди лиц определённой категории. Относятся к циклическим видам спорта. Олимпийский вид спорта с 1924 года.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10B206-8F66-4887-AB83-75CD310476F4}"/>
              </a:ext>
            </a:extLst>
          </p:cNvPr>
          <p:cNvSpPr txBox="1"/>
          <p:nvPr/>
        </p:nvSpPr>
        <p:spPr>
          <a:xfrm>
            <a:off x="319110" y="5206959"/>
            <a:ext cx="5400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Биатлон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зимний олимпийский вид спорта, сочетающий лыжную гонку со стрельбой из винтовки.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0CF642-E8EC-40CE-89E0-7EFBECB6149F}"/>
              </a:ext>
            </a:extLst>
          </p:cNvPr>
          <p:cNvSpPr txBox="1"/>
          <p:nvPr/>
        </p:nvSpPr>
        <p:spPr>
          <a:xfrm>
            <a:off x="319110" y="2943681"/>
            <a:ext cx="55115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Спортивное ориентирование на лыжах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 по ориентированию на лыжах проводятся в условиях устойчивого снежного покрова в дисциплинах: в заданном направлении, на маркированной трассе или в комбинации этих видов.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8E5510-3A9D-45AE-A0F0-04090CCE7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85" y="1020924"/>
            <a:ext cx="2281238" cy="165819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2E99BA4-AF43-4655-AC6C-B51D1EED2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091" y="4708246"/>
            <a:ext cx="2196832" cy="18170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7FB14FB-9441-400B-AB3C-4CA1D2D118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131" y="2700627"/>
            <a:ext cx="2228792" cy="196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02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C40D51-55D0-415D-BBBB-227E685A8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ED4B73-70F3-4AB4-9B4F-98C9DF9DE82E}"/>
              </a:ext>
            </a:extLst>
          </p:cNvPr>
          <p:cNvSpPr txBox="1"/>
          <p:nvPr/>
        </p:nvSpPr>
        <p:spPr>
          <a:xfrm>
            <a:off x="351916" y="784249"/>
            <a:ext cx="58042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Фристайл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вид лыжного спорта. Дисциплинами фристайла являются лыжная акробатика, могул,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-кросс,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хавпайп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слоуптайл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A0A21B-1A37-4F07-B057-51E70083CD74}"/>
              </a:ext>
            </a:extLst>
          </p:cNvPr>
          <p:cNvSpPr txBox="1"/>
          <p:nvPr/>
        </p:nvSpPr>
        <p:spPr>
          <a:xfrm>
            <a:off x="364744" y="5182721"/>
            <a:ext cx="58042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Сноуборд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олимпийский вид спорта, заключающийся в спуске с заснеженных склонов и гор на специальном снаряде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сноуборде</a:t>
            </a:r>
            <a:r>
              <a:rPr lang="ru-RU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FC2132-EE91-49C4-94CC-1305C9CA0B67}"/>
              </a:ext>
            </a:extLst>
          </p:cNvPr>
          <p:cNvSpPr txBox="1"/>
          <p:nvPr/>
        </p:nvSpPr>
        <p:spPr>
          <a:xfrm>
            <a:off x="351916" y="2555480"/>
            <a:ext cx="580426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Горнолыжный спорт </a:t>
            </a: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представляет собой спуск с горы по маршруту, обозначенному специальными воротами. Для этого используются специальные горные лыжи, которые тяжелее, короче и шире гоночных. В этом виде спорта всегда определяют четкие параметры длины трассы, перепад высот и количество установленных ворот.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581550A-167F-484E-B9F4-90373D443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414" y="2470879"/>
            <a:ext cx="2171927" cy="2083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F9DB0C-E8F5-40AE-99A1-7E6550B92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9414" y="260648"/>
            <a:ext cx="2113093" cy="2144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73E4571-CE4C-4B5F-AF8C-C875900423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892" r="12201" b="10101"/>
          <a:stretch/>
        </p:blipFill>
        <p:spPr>
          <a:xfrm>
            <a:off x="6520173" y="4619508"/>
            <a:ext cx="2115125" cy="2049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0129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397D6-BD55-4828-BEB0-BA7105853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D71DCEB-B5AC-4AA2-87A3-A5164C6804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654A38-6A5B-4A01-806D-FFB9FDB6B830}"/>
              </a:ext>
            </a:extLst>
          </p:cNvPr>
          <p:cNvSpPr txBox="1"/>
          <p:nvPr/>
        </p:nvSpPr>
        <p:spPr>
          <a:xfrm>
            <a:off x="320241" y="293273"/>
            <a:ext cx="6195975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Лыжи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средство физического воспитания для людей любого возраста, состояния здоровья и уровня физической подготовленности. </a:t>
            </a:r>
          </a:p>
          <a:p>
            <a:pPr algn="just"/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Лыжный спорт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прекрасным средством для закаливания организма и отдыха. Оздоровительное воздействие лыжного спорта заключается в благотворной обстановке занятий, вовлечении в динамическую, разностороннюю работу при передвижении на лыжах всех основных групп мышц, активной деятельности органов дыхания и кровообращения, протекающей в благоприятной обстановке, возможности легко регулировать нагрузку. </a:t>
            </a:r>
          </a:p>
          <a:p>
            <a:pPr lvl="0" algn="just">
              <a:defRPr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Лыжные прогулки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свежем воздухе оказывают положительное влияние на нервную систему, снижают умственное и общее утомление, повышают устойчивость организма против вирусных инфекций и заболеваний верхних дыхательных путей. </a:t>
            </a:r>
          </a:p>
          <a:p>
            <a:pPr algn="just"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занятий на лыжах успешно воспитываются физические качества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выносливость, сила, ловкость, быстрота, координация движений, формируются волевые качества</a:t>
            </a:r>
            <a:r>
              <a:rPr lang="ru-RU" sz="1400" dirty="0"/>
              <a:t> -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смелость, настойчивость, дисциплинированность, самостоятельность, выдержка и целеустремленность.</a:t>
            </a:r>
          </a:p>
          <a:p>
            <a:pPr lvl="0" algn="just">
              <a:defRPr/>
            </a:pP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Основу движений на лыжах составляют скользящие лыжные шаги с мягкими эластичными, затяжными действиями, что укрепляет костно-суставной аппарата детского организма, а в преклонном возрасте позволяет избежать хрупкости костей, сохранить подвижность всей опорно-двигательной системы. Выполнение мышечной работы повышает сопротивляемость организма различным заболеваниям и улучшает его работу, что позволит избежать многих проблем в пожилом возрасте.</a:t>
            </a:r>
          </a:p>
          <a:p>
            <a:pPr algn="just"/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D6632E-A211-48AE-937C-F1EFB925A9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2"/>
          <a:stretch/>
        </p:blipFill>
        <p:spPr>
          <a:xfrm>
            <a:off x="6754984" y="4753688"/>
            <a:ext cx="2068775" cy="1528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D99F55-D8C6-401D-BD2A-AFF8D1E6C1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63"/>
          <a:stretch/>
        </p:blipFill>
        <p:spPr>
          <a:xfrm>
            <a:off x="6824666" y="2922450"/>
            <a:ext cx="1999093" cy="1667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567AFB-9A26-4ECA-92F0-45235B0AE127}"/>
              </a:ext>
            </a:extLst>
          </p:cNvPr>
          <p:cNvSpPr txBox="1"/>
          <p:nvPr/>
        </p:nvSpPr>
        <p:spPr>
          <a:xfrm>
            <a:off x="2627784" y="62441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Лыжи всем возрастам покорны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B5709F-67CC-4142-8D02-6301D61DB9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r="12201"/>
          <a:stretch/>
        </p:blipFill>
        <p:spPr>
          <a:xfrm>
            <a:off x="6795720" y="1130891"/>
            <a:ext cx="1987302" cy="162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1434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596E25-9FB8-4A35-B554-8E25BE08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EB96CD7-106B-4BF2-BAE7-14F03E870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F59BE4-CB2A-4BE5-A74C-406B61AF1E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66"/>
          <a:stretch/>
        </p:blipFill>
        <p:spPr>
          <a:xfrm>
            <a:off x="695189" y="1593125"/>
            <a:ext cx="7753621" cy="43204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76DFB7-DC75-428F-A3CC-D5CD60ADB03C}"/>
              </a:ext>
            </a:extLst>
          </p:cNvPr>
          <p:cNvSpPr txBox="1"/>
          <p:nvPr/>
        </p:nvSpPr>
        <p:spPr>
          <a:xfrm>
            <a:off x="2411760" y="99423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Советы родителям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71557A-D078-495A-8F0F-E7F4ABF1B554}"/>
              </a:ext>
            </a:extLst>
          </p:cNvPr>
          <p:cNvSpPr txBox="1"/>
          <p:nvPr/>
        </p:nvSpPr>
        <p:spPr>
          <a:xfrm>
            <a:off x="1763688" y="768233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Температура воздуха и скорость ветра,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которых рекомендовано проведение занятий на открытом воздухе</a:t>
            </a:r>
          </a:p>
        </p:txBody>
      </p:sp>
    </p:spTree>
    <p:extLst>
      <p:ext uri="{BB962C8B-B14F-4D97-AF65-F5344CB8AC3E}">
        <p14:creationId xmlns:p14="http://schemas.microsoft.com/office/powerpoint/2010/main" val="3521680702"/>
      </p:ext>
    </p:extLst>
  </p:cSld>
  <p:clrMapOvr>
    <a:masterClrMapping/>
  </p:clrMapOvr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Окаймление</Template>
  <TotalTime>958</TotalTime>
  <Words>2159</Words>
  <Application>Microsoft Office PowerPoint</Application>
  <PresentationFormat>Экран (4:3)</PresentationFormat>
  <Paragraphs>136</Paragraphs>
  <Slides>21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Garamond</vt:lpstr>
      <vt:lpstr>Times New Roman</vt:lpstr>
      <vt:lpstr>Wingdings</vt:lpstr>
      <vt:lpstr>Метрополия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Оксана Мельникова</cp:lastModifiedBy>
  <cp:revision>50</cp:revision>
  <dcterms:created xsi:type="dcterms:W3CDTF">2015-01-20T14:40:54Z</dcterms:created>
  <dcterms:modified xsi:type="dcterms:W3CDTF">2021-07-29T14:30:45Z</dcterms:modified>
</cp:coreProperties>
</file>