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72" r:id="rId5"/>
    <p:sldId id="260" r:id="rId6"/>
    <p:sldId id="259" r:id="rId7"/>
    <p:sldId id="265" r:id="rId8"/>
    <p:sldId id="267" r:id="rId9"/>
    <p:sldId id="263" r:id="rId10"/>
    <p:sldId id="266" r:id="rId11"/>
    <p:sldId id="269" r:id="rId12"/>
    <p:sldId id="270" r:id="rId13"/>
    <p:sldId id="279" r:id="rId14"/>
    <p:sldId id="278" r:id="rId15"/>
    <p:sldId id="275" r:id="rId16"/>
    <p:sldId id="276" r:id="rId17"/>
    <p:sldId id="277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8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2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7600" y="3187700"/>
            <a:ext cx="82296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9133" y="4452938"/>
            <a:ext cx="83312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0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9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990600"/>
            <a:ext cx="5232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990600"/>
            <a:ext cx="5232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7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0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14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0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8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59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8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0"/>
            <a:ext cx="26670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7797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31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7600" y="3187700"/>
            <a:ext cx="82296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9133" y="4452938"/>
            <a:ext cx="83312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7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57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990600"/>
            <a:ext cx="5232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990600"/>
            <a:ext cx="5232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88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2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89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82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75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27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8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0"/>
            <a:ext cx="26670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7797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3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3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8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6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8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8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9324-FF19-424D-AACB-A9146AF9B71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5552-E10C-42B7-91E9-4D3BB4B38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2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990600"/>
            <a:ext cx="10668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990600"/>
            <a:ext cx="10668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DBBDF68-A98B-46EB-9D7A-B5FEFE3D516F}" type="datetimeFigureOut">
              <a:rPr lang="ru-RU" smtClean="0">
                <a:solidFill>
                  <a:srgbClr val="000000"/>
                </a:solidFill>
              </a:rPr>
              <a:pPr/>
              <a:t>16.06.2021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A770999-F859-4C9C-8E7A-FE762B76367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4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470" y="2589755"/>
            <a:ext cx="9304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КООРДИНАЦИОННЫХ СПОСОБНОСТЕЙ ОБУЧАЮЩИХСЯ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БАСКЕТБОЛА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ЛОГ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5" y="177659"/>
            <a:ext cx="643782" cy="80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23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146620"/>
            <a:ext cx="10634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ДЛЯ РАЗВИТИЯ КООРДИНАЦИОННЫХ СПОСОБНОСТЕЙ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1" y="1497632"/>
            <a:ext cx="52239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solidFill>
                  <a:srgbClr val="002060"/>
                </a:solidFill>
              </a:rPr>
              <a:t>Все участники объединяются в две команды — команду водящих и команду игроков. У первой команды — один мяч и задача осаливать игроков второй команды. Для этого они должны дотронуться мячом до игрока команды соперников. Игроки могут выполнять передачи друг другу, но не могут бегать с мячом в руках. Если игрока осалили, он должен покинуть игровую площадку. Руководитель игры фиксирует время, за которое были осалены все игроки. Потом команды меняются ролями. Побеждает команда, потратившая меньше времени на </a:t>
            </a:r>
            <a:r>
              <a:rPr lang="ru-RU" sz="1400" dirty="0" err="1">
                <a:solidFill>
                  <a:srgbClr val="002060"/>
                </a:solidFill>
              </a:rPr>
              <a:t>осаливание</a:t>
            </a:r>
            <a:r>
              <a:rPr lang="ru-RU" sz="1400" dirty="0">
                <a:solidFill>
                  <a:srgbClr val="002060"/>
                </a:solidFill>
              </a:rPr>
              <a:t> всех игроков второй команды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5" t="22010" r="25766" b="60622"/>
          <a:stretch/>
        </p:blipFill>
        <p:spPr>
          <a:xfrm>
            <a:off x="914399" y="3959845"/>
            <a:ext cx="3166534" cy="176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533" y="1128300"/>
            <a:ext cx="264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«Команда на Команду»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1933" y="390891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игроки объединяются в тройки. В каждой тройке выбирают водящего, защитника и игрока. Водящий должен осалить игрока, защитник должен ему в этом помешать. Сам игрок должен не дать себя осалить, постоянно находясь за спиной защитника. Когда водящий осалит игрока, все по кругу меняются ролями — защитник становится игроком, игрок — водящим, а водящий — защитником. Продолжительность игры — 7–10 мин.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2574" y="1105133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ащита игрока»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4" t="63704" r="25833" b="19506"/>
          <a:stretch/>
        </p:blipFill>
        <p:spPr>
          <a:xfrm>
            <a:off x="7199509" y="1775831"/>
            <a:ext cx="2698023" cy="14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4230" y="5419638"/>
            <a:ext cx="906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Rectangle 96"/>
          <p:cNvSpPr>
            <a:spLocks noChangeArrowheads="1"/>
          </p:cNvSpPr>
          <p:nvPr/>
        </p:nvSpPr>
        <p:spPr bwMode="auto">
          <a:xfrm>
            <a:off x="3180837" y="2979695"/>
            <a:ext cx="6607175" cy="37783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95"/>
          <p:cNvSpPr>
            <a:spLocks noChangeArrowheads="1"/>
          </p:cNvSpPr>
          <p:nvPr/>
        </p:nvSpPr>
        <p:spPr bwMode="auto">
          <a:xfrm>
            <a:off x="3293549" y="4486277"/>
            <a:ext cx="266700" cy="241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94"/>
          <p:cNvSpPr>
            <a:spLocks noChangeShapeType="1"/>
          </p:cNvSpPr>
          <p:nvPr/>
        </p:nvSpPr>
        <p:spPr bwMode="auto">
          <a:xfrm>
            <a:off x="3293549" y="4308478"/>
            <a:ext cx="0" cy="6461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93"/>
          <p:cNvSpPr>
            <a:spLocks noChangeShapeType="1"/>
          </p:cNvSpPr>
          <p:nvPr/>
        </p:nvSpPr>
        <p:spPr bwMode="auto">
          <a:xfrm>
            <a:off x="9443524" y="4251328"/>
            <a:ext cx="0" cy="7080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Oval 92"/>
          <p:cNvSpPr>
            <a:spLocks noChangeArrowheads="1"/>
          </p:cNvSpPr>
          <p:nvPr/>
        </p:nvSpPr>
        <p:spPr bwMode="auto">
          <a:xfrm>
            <a:off x="9176824" y="4486277"/>
            <a:ext cx="266700" cy="241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91"/>
          <p:cNvSpPr>
            <a:spLocks noChangeShapeType="1"/>
          </p:cNvSpPr>
          <p:nvPr/>
        </p:nvSpPr>
        <p:spPr bwMode="auto">
          <a:xfrm>
            <a:off x="3966649" y="3187702"/>
            <a:ext cx="0" cy="6032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Oval 90"/>
          <p:cNvSpPr>
            <a:spLocks noChangeArrowheads="1"/>
          </p:cNvSpPr>
          <p:nvPr/>
        </p:nvSpPr>
        <p:spPr bwMode="auto">
          <a:xfrm>
            <a:off x="3888863" y="3435352"/>
            <a:ext cx="180975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Oval 89"/>
          <p:cNvSpPr>
            <a:spLocks noChangeArrowheads="1"/>
          </p:cNvSpPr>
          <p:nvPr/>
        </p:nvSpPr>
        <p:spPr bwMode="auto">
          <a:xfrm>
            <a:off x="5468425" y="3246440"/>
            <a:ext cx="136525" cy="1381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Oval 88"/>
          <p:cNvSpPr>
            <a:spLocks noChangeArrowheads="1"/>
          </p:cNvSpPr>
          <p:nvPr/>
        </p:nvSpPr>
        <p:spPr bwMode="auto">
          <a:xfrm>
            <a:off x="7067038" y="3702053"/>
            <a:ext cx="136525" cy="138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87"/>
          <p:cNvSpPr>
            <a:spLocks noChangeArrowheads="1"/>
          </p:cNvSpPr>
          <p:nvPr/>
        </p:nvSpPr>
        <p:spPr bwMode="auto">
          <a:xfrm>
            <a:off x="8478325" y="3449640"/>
            <a:ext cx="136525" cy="1381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111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4" name="AutoShape 86"/>
          <p:cNvSpPr>
            <a:spLocks noChangeShapeType="1"/>
          </p:cNvSpPr>
          <p:nvPr/>
        </p:nvSpPr>
        <p:spPr bwMode="auto">
          <a:xfrm>
            <a:off x="4069837" y="3582990"/>
            <a:ext cx="2997200" cy="201612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85"/>
          <p:cNvSpPr>
            <a:spLocks noChangeShapeType="1"/>
          </p:cNvSpPr>
          <p:nvPr/>
        </p:nvSpPr>
        <p:spPr bwMode="auto">
          <a:xfrm flipV="1">
            <a:off x="4069838" y="3508378"/>
            <a:ext cx="4408487" cy="95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84"/>
          <p:cNvSpPr>
            <a:spLocks noChangeShapeType="1"/>
          </p:cNvSpPr>
          <p:nvPr/>
        </p:nvSpPr>
        <p:spPr bwMode="auto">
          <a:xfrm flipV="1">
            <a:off x="4069838" y="3300415"/>
            <a:ext cx="1398587" cy="15240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83"/>
          <p:cNvSpPr>
            <a:spLocks noChangeShapeType="1"/>
          </p:cNvSpPr>
          <p:nvPr/>
        </p:nvSpPr>
        <p:spPr bwMode="auto">
          <a:xfrm>
            <a:off x="9668949" y="4732341"/>
            <a:ext cx="0" cy="54292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82"/>
          <p:cNvSpPr>
            <a:spLocks noChangeShapeType="1"/>
          </p:cNvSpPr>
          <p:nvPr/>
        </p:nvSpPr>
        <p:spPr bwMode="auto">
          <a:xfrm>
            <a:off x="3060188" y="4603753"/>
            <a:ext cx="66071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6062150" y="4789490"/>
            <a:ext cx="42227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Rectangle 80"/>
          <p:cNvSpPr>
            <a:spLocks noChangeArrowheads="1"/>
          </p:cNvSpPr>
          <p:nvPr/>
        </p:nvSpPr>
        <p:spPr bwMode="auto">
          <a:xfrm>
            <a:off x="6486013" y="4789490"/>
            <a:ext cx="42862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Rectangle 79"/>
          <p:cNvSpPr>
            <a:spLocks noChangeArrowheads="1"/>
          </p:cNvSpPr>
          <p:nvPr/>
        </p:nvSpPr>
        <p:spPr bwMode="auto">
          <a:xfrm>
            <a:off x="6914638" y="4789490"/>
            <a:ext cx="41592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Rectangle 78"/>
          <p:cNvSpPr>
            <a:spLocks noChangeArrowheads="1"/>
          </p:cNvSpPr>
          <p:nvPr/>
        </p:nvSpPr>
        <p:spPr bwMode="auto">
          <a:xfrm>
            <a:off x="7332150" y="4789490"/>
            <a:ext cx="39687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rc 77"/>
          <p:cNvSpPr>
            <a:spLocks/>
          </p:cNvSpPr>
          <p:nvPr/>
        </p:nvSpPr>
        <p:spPr bwMode="auto">
          <a:xfrm>
            <a:off x="8937113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rc 76"/>
          <p:cNvSpPr>
            <a:spLocks/>
          </p:cNvSpPr>
          <p:nvPr/>
        </p:nvSpPr>
        <p:spPr bwMode="auto">
          <a:xfrm>
            <a:off x="8840275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rc 75"/>
          <p:cNvSpPr>
            <a:spLocks/>
          </p:cNvSpPr>
          <p:nvPr/>
        </p:nvSpPr>
        <p:spPr bwMode="auto">
          <a:xfrm>
            <a:off x="8725975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rc 74"/>
          <p:cNvSpPr>
            <a:spLocks/>
          </p:cNvSpPr>
          <p:nvPr/>
        </p:nvSpPr>
        <p:spPr bwMode="auto">
          <a:xfrm>
            <a:off x="8627550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rc 73"/>
          <p:cNvSpPr>
            <a:spLocks/>
          </p:cNvSpPr>
          <p:nvPr/>
        </p:nvSpPr>
        <p:spPr bwMode="auto">
          <a:xfrm>
            <a:off x="8513250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72"/>
          <p:cNvSpPr>
            <a:spLocks noChangeShapeType="1"/>
          </p:cNvSpPr>
          <p:nvPr/>
        </p:nvSpPr>
        <p:spPr bwMode="auto">
          <a:xfrm flipH="1">
            <a:off x="9099037" y="4959352"/>
            <a:ext cx="2667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rc 71"/>
          <p:cNvSpPr>
            <a:spLocks/>
          </p:cNvSpPr>
          <p:nvPr/>
        </p:nvSpPr>
        <p:spPr bwMode="auto">
          <a:xfrm>
            <a:off x="8241788" y="4814891"/>
            <a:ext cx="212725" cy="363537"/>
          </a:xfrm>
          <a:custGeom>
            <a:avLst/>
            <a:gdLst>
              <a:gd name="G0" fmla="+- 0 0 0"/>
              <a:gd name="G1" fmla="+- 21146 0 0"/>
              <a:gd name="G2" fmla="+- 21600 0 0"/>
              <a:gd name="T0" fmla="*/ 4404 w 21600"/>
              <a:gd name="T1" fmla="*/ 0 h 42449"/>
              <a:gd name="T2" fmla="*/ 3571 w 21600"/>
              <a:gd name="T3" fmla="*/ 42449 h 42449"/>
              <a:gd name="T4" fmla="*/ 0 w 21600"/>
              <a:gd name="T5" fmla="*/ 21146 h 4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49" fill="none" extrusionOk="0">
                <a:moveTo>
                  <a:pt x="4404" y="-1"/>
                </a:moveTo>
                <a:cubicBezTo>
                  <a:pt x="14421" y="2085"/>
                  <a:pt x="21600" y="10914"/>
                  <a:pt x="21600" y="21146"/>
                </a:cubicBezTo>
                <a:cubicBezTo>
                  <a:pt x="21600" y="31697"/>
                  <a:pt x="13977" y="40704"/>
                  <a:pt x="3570" y="42448"/>
                </a:cubicBezTo>
              </a:path>
              <a:path w="21600" h="42449" stroke="0" extrusionOk="0">
                <a:moveTo>
                  <a:pt x="4404" y="-1"/>
                </a:moveTo>
                <a:cubicBezTo>
                  <a:pt x="14421" y="2085"/>
                  <a:pt x="21600" y="10914"/>
                  <a:pt x="21600" y="21146"/>
                </a:cubicBezTo>
                <a:cubicBezTo>
                  <a:pt x="21600" y="31697"/>
                  <a:pt x="13977" y="40704"/>
                  <a:pt x="3570" y="42448"/>
                </a:cubicBezTo>
                <a:lnTo>
                  <a:pt x="0" y="2114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70"/>
          <p:cNvSpPr>
            <a:spLocks noChangeShapeType="1"/>
          </p:cNvSpPr>
          <p:nvPr/>
        </p:nvSpPr>
        <p:spPr bwMode="auto">
          <a:xfrm>
            <a:off x="8100499" y="4978402"/>
            <a:ext cx="22383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Oval 69"/>
          <p:cNvSpPr>
            <a:spLocks noChangeArrowheads="1"/>
          </p:cNvSpPr>
          <p:nvPr/>
        </p:nvSpPr>
        <p:spPr bwMode="auto">
          <a:xfrm flipV="1">
            <a:off x="6598725" y="4978403"/>
            <a:ext cx="214313" cy="666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Oval 68"/>
          <p:cNvSpPr>
            <a:spLocks noChangeArrowheads="1"/>
          </p:cNvSpPr>
          <p:nvPr/>
        </p:nvSpPr>
        <p:spPr bwMode="auto">
          <a:xfrm>
            <a:off x="7454387" y="4959353"/>
            <a:ext cx="214312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Oval 67"/>
          <p:cNvSpPr>
            <a:spLocks noChangeArrowheads="1"/>
          </p:cNvSpPr>
          <p:nvPr/>
        </p:nvSpPr>
        <p:spPr bwMode="auto">
          <a:xfrm>
            <a:off x="6989250" y="4978403"/>
            <a:ext cx="214313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Oval 66"/>
          <p:cNvSpPr>
            <a:spLocks noChangeArrowheads="1"/>
          </p:cNvSpPr>
          <p:nvPr/>
        </p:nvSpPr>
        <p:spPr bwMode="auto">
          <a:xfrm>
            <a:off x="5906575" y="4732341"/>
            <a:ext cx="214313" cy="85725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Oval 65"/>
          <p:cNvSpPr>
            <a:spLocks noChangeArrowheads="1"/>
          </p:cNvSpPr>
          <p:nvPr/>
        </p:nvSpPr>
        <p:spPr bwMode="auto">
          <a:xfrm>
            <a:off x="6017700" y="4732341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6017700" y="5127628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Oval 63"/>
          <p:cNvSpPr>
            <a:spLocks noChangeArrowheads="1"/>
          </p:cNvSpPr>
          <p:nvPr/>
        </p:nvSpPr>
        <p:spPr bwMode="auto">
          <a:xfrm>
            <a:off x="6382825" y="5127628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62"/>
          <p:cNvSpPr>
            <a:spLocks noChangeArrowheads="1"/>
          </p:cNvSpPr>
          <p:nvPr/>
        </p:nvSpPr>
        <p:spPr bwMode="auto">
          <a:xfrm>
            <a:off x="6813037" y="5127628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Oval 61"/>
          <p:cNvSpPr>
            <a:spLocks noChangeArrowheads="1"/>
          </p:cNvSpPr>
          <p:nvPr/>
        </p:nvSpPr>
        <p:spPr bwMode="auto">
          <a:xfrm>
            <a:off x="7203562" y="5127628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6147875" y="4978403"/>
            <a:ext cx="214313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6362187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6774937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7203562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56"/>
          <p:cNvSpPr>
            <a:spLocks noChangeArrowheads="1"/>
          </p:cNvSpPr>
          <p:nvPr/>
        </p:nvSpPr>
        <p:spPr bwMode="auto">
          <a:xfrm>
            <a:off x="5768462" y="4876803"/>
            <a:ext cx="165100" cy="257175"/>
          </a:xfrm>
          <a:prstGeom prst="curvedRightArrow">
            <a:avLst>
              <a:gd name="adj1" fmla="val 31154"/>
              <a:gd name="adj2" fmla="val 6230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Oval 55"/>
          <p:cNvSpPr>
            <a:spLocks noChangeArrowheads="1"/>
          </p:cNvSpPr>
          <p:nvPr/>
        </p:nvSpPr>
        <p:spPr bwMode="auto">
          <a:xfrm>
            <a:off x="5931975" y="5127628"/>
            <a:ext cx="214313" cy="85725"/>
          </a:xfrm>
          <a:prstGeom prst="ellipse">
            <a:avLst/>
          </a:prstGeom>
          <a:solidFill>
            <a:srgbClr val="7F7F7F">
              <a:alpha val="99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4"/>
          <p:cNvSpPr>
            <a:spLocks noChangeArrowheads="1"/>
          </p:cNvSpPr>
          <p:nvPr/>
        </p:nvSpPr>
        <p:spPr bwMode="auto">
          <a:xfrm>
            <a:off x="5339838" y="5260978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utoShape 53"/>
          <p:cNvSpPr>
            <a:spLocks noChangeArrowheads="1"/>
          </p:cNvSpPr>
          <p:nvPr/>
        </p:nvSpPr>
        <p:spPr bwMode="auto">
          <a:xfrm>
            <a:off x="5339838" y="550704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52"/>
          <p:cNvSpPr>
            <a:spLocks noChangeShapeType="1"/>
          </p:cNvSpPr>
          <p:nvPr/>
        </p:nvSpPr>
        <p:spPr bwMode="auto">
          <a:xfrm flipH="1">
            <a:off x="5517638" y="5435602"/>
            <a:ext cx="25082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AutoShape 51"/>
          <p:cNvSpPr>
            <a:spLocks noChangeShapeType="1"/>
          </p:cNvSpPr>
          <p:nvPr/>
        </p:nvSpPr>
        <p:spPr bwMode="auto">
          <a:xfrm>
            <a:off x="4639749" y="4814891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50"/>
          <p:cNvSpPr>
            <a:spLocks noChangeArrowheads="1"/>
          </p:cNvSpPr>
          <p:nvPr/>
        </p:nvSpPr>
        <p:spPr bwMode="auto">
          <a:xfrm>
            <a:off x="4569900" y="461169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9"/>
          <p:cNvSpPr>
            <a:spLocks noChangeArrowheads="1"/>
          </p:cNvSpPr>
          <p:nvPr/>
        </p:nvSpPr>
        <p:spPr bwMode="auto">
          <a:xfrm>
            <a:off x="4569900" y="481489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48"/>
          <p:cNvSpPr>
            <a:spLocks noChangeArrowheads="1"/>
          </p:cNvSpPr>
          <p:nvPr/>
        </p:nvSpPr>
        <p:spPr bwMode="auto">
          <a:xfrm>
            <a:off x="4069838" y="5307015"/>
            <a:ext cx="206375" cy="203200"/>
          </a:xfrm>
          <a:prstGeom prst="flowChar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47"/>
          <p:cNvSpPr>
            <a:spLocks noChangeShapeType="1"/>
          </p:cNvSpPr>
          <p:nvPr/>
        </p:nvSpPr>
        <p:spPr bwMode="auto">
          <a:xfrm>
            <a:off x="4903274" y="4959353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AutoShape 46"/>
          <p:cNvSpPr>
            <a:spLocks noChangeShapeType="1"/>
          </p:cNvSpPr>
          <p:nvPr/>
        </p:nvSpPr>
        <p:spPr bwMode="auto">
          <a:xfrm>
            <a:off x="5115999" y="4814891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AutoShape 45"/>
          <p:cNvSpPr>
            <a:spLocks noChangeShapeType="1"/>
          </p:cNvSpPr>
          <p:nvPr/>
        </p:nvSpPr>
        <p:spPr bwMode="auto">
          <a:xfrm>
            <a:off x="5339838" y="4959353"/>
            <a:ext cx="7937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AutoShape 44"/>
          <p:cNvSpPr>
            <a:spLocks noChangeShapeType="1"/>
          </p:cNvSpPr>
          <p:nvPr/>
        </p:nvSpPr>
        <p:spPr bwMode="auto">
          <a:xfrm flipV="1">
            <a:off x="5223949" y="4876802"/>
            <a:ext cx="0" cy="3952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AutoShape 43"/>
          <p:cNvSpPr>
            <a:spLocks noChangeShapeType="1"/>
          </p:cNvSpPr>
          <p:nvPr/>
        </p:nvSpPr>
        <p:spPr bwMode="auto">
          <a:xfrm flipH="1">
            <a:off x="5028687" y="4779965"/>
            <a:ext cx="195262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AutoShape 42"/>
          <p:cNvSpPr>
            <a:spLocks noChangeShapeType="1"/>
          </p:cNvSpPr>
          <p:nvPr/>
        </p:nvSpPr>
        <p:spPr bwMode="auto">
          <a:xfrm flipH="1">
            <a:off x="5012812" y="4868865"/>
            <a:ext cx="0" cy="4048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AutoShape 41"/>
          <p:cNvSpPr>
            <a:spLocks noChangeShapeType="1"/>
          </p:cNvSpPr>
          <p:nvPr/>
        </p:nvSpPr>
        <p:spPr bwMode="auto">
          <a:xfrm flipH="1">
            <a:off x="4746113" y="5438777"/>
            <a:ext cx="31908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AutoShape 40"/>
          <p:cNvSpPr>
            <a:spLocks noChangeShapeType="1"/>
          </p:cNvSpPr>
          <p:nvPr/>
        </p:nvSpPr>
        <p:spPr bwMode="auto">
          <a:xfrm flipV="1">
            <a:off x="4798499" y="4926016"/>
            <a:ext cx="0" cy="327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AutoShape 39"/>
          <p:cNvSpPr>
            <a:spLocks noChangeShapeType="1"/>
          </p:cNvSpPr>
          <p:nvPr/>
        </p:nvSpPr>
        <p:spPr bwMode="auto">
          <a:xfrm flipH="1">
            <a:off x="4647687" y="4838702"/>
            <a:ext cx="233362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AutoShape 38"/>
          <p:cNvSpPr>
            <a:spLocks noChangeShapeType="1"/>
          </p:cNvSpPr>
          <p:nvPr/>
        </p:nvSpPr>
        <p:spPr bwMode="auto">
          <a:xfrm flipH="1">
            <a:off x="4190488" y="4789490"/>
            <a:ext cx="274637" cy="43656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AutoShape 37"/>
          <p:cNvSpPr>
            <a:spLocks noChangeShapeType="1"/>
          </p:cNvSpPr>
          <p:nvPr/>
        </p:nvSpPr>
        <p:spPr bwMode="auto">
          <a:xfrm>
            <a:off x="4190487" y="5581652"/>
            <a:ext cx="654050" cy="55245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AutoShape 36"/>
          <p:cNvSpPr>
            <a:spLocks noChangeArrowheads="1"/>
          </p:cNvSpPr>
          <p:nvPr/>
        </p:nvSpPr>
        <p:spPr bwMode="auto">
          <a:xfrm>
            <a:off x="5517637" y="5749928"/>
            <a:ext cx="165100" cy="3794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AutoShape 35"/>
          <p:cNvSpPr>
            <a:spLocks noChangeArrowheads="1"/>
          </p:cNvSpPr>
          <p:nvPr/>
        </p:nvSpPr>
        <p:spPr bwMode="auto">
          <a:xfrm>
            <a:off x="5242999" y="6129341"/>
            <a:ext cx="819150" cy="198437"/>
          </a:xfrm>
          <a:prstGeom prst="curvedUpArrow">
            <a:avLst>
              <a:gd name="adj1" fmla="val 82560"/>
              <a:gd name="adj2" fmla="val 16512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AutoShape 34"/>
          <p:cNvSpPr>
            <a:spLocks noChangeArrowheads="1"/>
          </p:cNvSpPr>
          <p:nvPr/>
        </p:nvSpPr>
        <p:spPr bwMode="auto">
          <a:xfrm>
            <a:off x="6341550" y="5581653"/>
            <a:ext cx="862013" cy="206375"/>
          </a:xfrm>
          <a:prstGeom prst="curvedDownArrow">
            <a:avLst>
              <a:gd name="adj1" fmla="val 83539"/>
              <a:gd name="adj2" fmla="val 16707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AutoShape 33"/>
          <p:cNvSpPr>
            <a:spLocks noChangeArrowheads="1"/>
          </p:cNvSpPr>
          <p:nvPr/>
        </p:nvSpPr>
        <p:spPr bwMode="auto">
          <a:xfrm>
            <a:off x="6647937" y="5724528"/>
            <a:ext cx="165100" cy="3794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727437" y="5697540"/>
            <a:ext cx="165100" cy="37941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AutoShape 31"/>
          <p:cNvSpPr>
            <a:spLocks noChangeArrowheads="1"/>
          </p:cNvSpPr>
          <p:nvPr/>
        </p:nvSpPr>
        <p:spPr bwMode="auto">
          <a:xfrm>
            <a:off x="7454387" y="6076952"/>
            <a:ext cx="819150" cy="198438"/>
          </a:xfrm>
          <a:prstGeom prst="curvedUpArrow">
            <a:avLst>
              <a:gd name="adj1" fmla="val 82560"/>
              <a:gd name="adj2" fmla="val 16512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AutoShape 30"/>
          <p:cNvSpPr>
            <a:spLocks noChangeShapeType="1"/>
          </p:cNvSpPr>
          <p:nvPr/>
        </p:nvSpPr>
        <p:spPr bwMode="auto">
          <a:xfrm flipV="1">
            <a:off x="8454513" y="5507040"/>
            <a:ext cx="541337" cy="41910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AutoShape 97"/>
          <p:cNvSpPr>
            <a:spLocks noChangeShapeType="1"/>
          </p:cNvSpPr>
          <p:nvPr/>
        </p:nvSpPr>
        <p:spPr bwMode="auto">
          <a:xfrm flipH="1">
            <a:off x="4865175" y="10083802"/>
            <a:ext cx="25082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AutoShape 28"/>
          <p:cNvSpPr>
            <a:spLocks noChangeArrowheads="1"/>
          </p:cNvSpPr>
          <p:nvPr/>
        </p:nvSpPr>
        <p:spPr bwMode="auto">
          <a:xfrm>
            <a:off x="4587363" y="10320340"/>
            <a:ext cx="206375" cy="203200"/>
          </a:xfrm>
          <a:prstGeom prst="flowChar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AutoShape 29"/>
          <p:cNvSpPr>
            <a:spLocks noChangeArrowheads="1"/>
          </p:cNvSpPr>
          <p:nvPr/>
        </p:nvSpPr>
        <p:spPr bwMode="auto">
          <a:xfrm>
            <a:off x="9246674" y="4533903"/>
            <a:ext cx="198438" cy="193675"/>
          </a:xfrm>
          <a:prstGeom prst="star4">
            <a:avLst>
              <a:gd name="adj" fmla="val 1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Rectangle 98"/>
          <p:cNvSpPr>
            <a:spLocks noChangeArrowheads="1"/>
          </p:cNvSpPr>
          <p:nvPr/>
        </p:nvSpPr>
        <p:spPr bwMode="auto">
          <a:xfrm>
            <a:off x="2233573" y="1602083"/>
            <a:ext cx="8215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Схема конкурсных испытаний </a:t>
            </a:r>
            <a:endParaRPr lang="ru-RU" altLang="ru-RU" sz="2000" b="1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 легкой атлетике (челночный бег),  </a:t>
            </a:r>
            <a:endParaRPr lang="ru-RU" altLang="ru-RU" sz="2000" b="1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подвижным </a:t>
            </a:r>
            <a:r>
              <a:rPr lang="ru-RU" altLang="ru-RU" sz="2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спортивным  играм 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(элементы баскетбола)</a:t>
            </a:r>
            <a:endParaRPr lang="ru-RU" altLang="ru-RU" sz="2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0" y="146620"/>
            <a:ext cx="1212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КОНКУРСНЫХ ИСПЫТАНИЙ </a:t>
            </a:r>
          </a:p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КООРДИНАЦИОННЫХ СПОСОБНОСТЕЙ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870545" y="3409158"/>
            <a:ext cx="545910" cy="549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6" name="Овал 95"/>
          <p:cNvSpPr/>
          <p:nvPr/>
        </p:nvSpPr>
        <p:spPr bwMode="auto">
          <a:xfrm>
            <a:off x="1874610" y="4796633"/>
            <a:ext cx="545910" cy="549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363" y="3435352"/>
            <a:ext cx="154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Челночный бег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5" y="4717722"/>
            <a:ext cx="185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Элементы баскетбола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2479" y="385180"/>
            <a:ext cx="115733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                                                            </a:t>
            </a:r>
            <a:r>
              <a:rPr lang="ru-RU" sz="2000" b="1" dirty="0">
                <a:solidFill>
                  <a:srgbClr val="7030A0"/>
                </a:solidFill>
              </a:rPr>
              <a:t>Легкая атлетика (челночный бег)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   </a:t>
            </a:r>
            <a:r>
              <a:rPr lang="ru-RU" sz="1600" dirty="0">
                <a:solidFill>
                  <a:srgbClr val="002060"/>
                </a:solidFill>
              </a:rPr>
              <a:t>Конкурсное  задание  заключается  в   выполнении  челночного бега с касанием рукой  набивных мячей, лежащих на контрольных отметках 5, 10 и 15 метров по одной линии.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  По команде «Марш!» участник из положения старта с опорой на одну руку (кисть на набивном мяче №1, лежащем на линии старта и финиша) выполняет:  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ускорение 15 метров с последующим касанием рукой набивного мяча №2,  возвращается назад и касается мяча №1,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ускорение 10 метров с последующим касанием рукой набивного мяча №3,  возвращается и касается мяча №1,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ускорение 5 метров с последующим касанием рукой набивного мяча №4,  возвращается и касается мяча №1.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4230" y="5419638"/>
            <a:ext cx="906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Rectangle 96"/>
          <p:cNvSpPr>
            <a:spLocks noChangeArrowheads="1"/>
          </p:cNvSpPr>
          <p:nvPr/>
        </p:nvSpPr>
        <p:spPr bwMode="auto">
          <a:xfrm>
            <a:off x="3165756" y="2943139"/>
            <a:ext cx="6607175" cy="37783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95"/>
          <p:cNvSpPr>
            <a:spLocks noChangeArrowheads="1"/>
          </p:cNvSpPr>
          <p:nvPr/>
        </p:nvSpPr>
        <p:spPr bwMode="auto">
          <a:xfrm>
            <a:off x="3293549" y="4486277"/>
            <a:ext cx="266700" cy="241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94"/>
          <p:cNvSpPr>
            <a:spLocks noChangeShapeType="1"/>
          </p:cNvSpPr>
          <p:nvPr/>
        </p:nvSpPr>
        <p:spPr bwMode="auto">
          <a:xfrm>
            <a:off x="3293549" y="4308478"/>
            <a:ext cx="0" cy="6461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93"/>
          <p:cNvSpPr>
            <a:spLocks noChangeShapeType="1"/>
          </p:cNvSpPr>
          <p:nvPr/>
        </p:nvSpPr>
        <p:spPr bwMode="auto">
          <a:xfrm>
            <a:off x="9443524" y="4251328"/>
            <a:ext cx="0" cy="7080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Oval 92"/>
          <p:cNvSpPr>
            <a:spLocks noChangeArrowheads="1"/>
          </p:cNvSpPr>
          <p:nvPr/>
        </p:nvSpPr>
        <p:spPr bwMode="auto">
          <a:xfrm>
            <a:off x="9176824" y="4486277"/>
            <a:ext cx="266700" cy="241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91"/>
          <p:cNvSpPr>
            <a:spLocks noChangeShapeType="1"/>
          </p:cNvSpPr>
          <p:nvPr/>
        </p:nvSpPr>
        <p:spPr bwMode="auto">
          <a:xfrm>
            <a:off x="3966649" y="3187702"/>
            <a:ext cx="0" cy="6032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Oval 90"/>
          <p:cNvSpPr>
            <a:spLocks noChangeArrowheads="1"/>
          </p:cNvSpPr>
          <p:nvPr/>
        </p:nvSpPr>
        <p:spPr bwMode="auto">
          <a:xfrm>
            <a:off x="3888863" y="3435352"/>
            <a:ext cx="180975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Oval 89"/>
          <p:cNvSpPr>
            <a:spLocks noChangeArrowheads="1"/>
          </p:cNvSpPr>
          <p:nvPr/>
        </p:nvSpPr>
        <p:spPr bwMode="auto">
          <a:xfrm>
            <a:off x="5468425" y="3246440"/>
            <a:ext cx="136525" cy="1381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Oval 88"/>
          <p:cNvSpPr>
            <a:spLocks noChangeArrowheads="1"/>
          </p:cNvSpPr>
          <p:nvPr/>
        </p:nvSpPr>
        <p:spPr bwMode="auto">
          <a:xfrm>
            <a:off x="7067038" y="3702053"/>
            <a:ext cx="136525" cy="138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87"/>
          <p:cNvSpPr>
            <a:spLocks noChangeArrowheads="1"/>
          </p:cNvSpPr>
          <p:nvPr/>
        </p:nvSpPr>
        <p:spPr bwMode="auto">
          <a:xfrm>
            <a:off x="8478325" y="3449640"/>
            <a:ext cx="136525" cy="1381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111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4" name="AutoShape 86"/>
          <p:cNvSpPr>
            <a:spLocks noChangeShapeType="1"/>
          </p:cNvSpPr>
          <p:nvPr/>
        </p:nvSpPr>
        <p:spPr bwMode="auto">
          <a:xfrm>
            <a:off x="4069837" y="3582990"/>
            <a:ext cx="2997200" cy="201612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85"/>
          <p:cNvSpPr>
            <a:spLocks noChangeShapeType="1"/>
          </p:cNvSpPr>
          <p:nvPr/>
        </p:nvSpPr>
        <p:spPr bwMode="auto">
          <a:xfrm flipV="1">
            <a:off x="4069838" y="3508378"/>
            <a:ext cx="4408487" cy="95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84"/>
          <p:cNvSpPr>
            <a:spLocks noChangeShapeType="1"/>
          </p:cNvSpPr>
          <p:nvPr/>
        </p:nvSpPr>
        <p:spPr bwMode="auto">
          <a:xfrm flipV="1">
            <a:off x="4069838" y="3300415"/>
            <a:ext cx="1398587" cy="15240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83"/>
          <p:cNvSpPr>
            <a:spLocks noChangeShapeType="1"/>
          </p:cNvSpPr>
          <p:nvPr/>
        </p:nvSpPr>
        <p:spPr bwMode="auto">
          <a:xfrm>
            <a:off x="9668949" y="4732341"/>
            <a:ext cx="0" cy="54292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82"/>
          <p:cNvSpPr>
            <a:spLocks noChangeShapeType="1"/>
          </p:cNvSpPr>
          <p:nvPr/>
        </p:nvSpPr>
        <p:spPr bwMode="auto">
          <a:xfrm>
            <a:off x="3060188" y="4603753"/>
            <a:ext cx="66071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6062150" y="4789490"/>
            <a:ext cx="42227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Rectangle 80"/>
          <p:cNvSpPr>
            <a:spLocks noChangeArrowheads="1"/>
          </p:cNvSpPr>
          <p:nvPr/>
        </p:nvSpPr>
        <p:spPr bwMode="auto">
          <a:xfrm>
            <a:off x="6486013" y="4789490"/>
            <a:ext cx="42862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Rectangle 79"/>
          <p:cNvSpPr>
            <a:spLocks noChangeArrowheads="1"/>
          </p:cNvSpPr>
          <p:nvPr/>
        </p:nvSpPr>
        <p:spPr bwMode="auto">
          <a:xfrm>
            <a:off x="6914638" y="4789490"/>
            <a:ext cx="41592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Rectangle 78"/>
          <p:cNvSpPr>
            <a:spLocks noChangeArrowheads="1"/>
          </p:cNvSpPr>
          <p:nvPr/>
        </p:nvSpPr>
        <p:spPr bwMode="auto">
          <a:xfrm>
            <a:off x="7332150" y="4789490"/>
            <a:ext cx="39687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rc 77"/>
          <p:cNvSpPr>
            <a:spLocks/>
          </p:cNvSpPr>
          <p:nvPr/>
        </p:nvSpPr>
        <p:spPr bwMode="auto">
          <a:xfrm>
            <a:off x="8937113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rc 76"/>
          <p:cNvSpPr>
            <a:spLocks/>
          </p:cNvSpPr>
          <p:nvPr/>
        </p:nvSpPr>
        <p:spPr bwMode="auto">
          <a:xfrm>
            <a:off x="8840275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rc 75"/>
          <p:cNvSpPr>
            <a:spLocks/>
          </p:cNvSpPr>
          <p:nvPr/>
        </p:nvSpPr>
        <p:spPr bwMode="auto">
          <a:xfrm>
            <a:off x="8725975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rc 74"/>
          <p:cNvSpPr>
            <a:spLocks/>
          </p:cNvSpPr>
          <p:nvPr/>
        </p:nvSpPr>
        <p:spPr bwMode="auto">
          <a:xfrm>
            <a:off x="8627550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rc 73"/>
          <p:cNvSpPr>
            <a:spLocks/>
          </p:cNvSpPr>
          <p:nvPr/>
        </p:nvSpPr>
        <p:spPr bwMode="auto">
          <a:xfrm>
            <a:off x="8513250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72"/>
          <p:cNvSpPr>
            <a:spLocks noChangeShapeType="1"/>
          </p:cNvSpPr>
          <p:nvPr/>
        </p:nvSpPr>
        <p:spPr bwMode="auto">
          <a:xfrm flipH="1">
            <a:off x="9099037" y="4959352"/>
            <a:ext cx="2667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rc 71"/>
          <p:cNvSpPr>
            <a:spLocks/>
          </p:cNvSpPr>
          <p:nvPr/>
        </p:nvSpPr>
        <p:spPr bwMode="auto">
          <a:xfrm>
            <a:off x="8241788" y="4814891"/>
            <a:ext cx="212725" cy="363537"/>
          </a:xfrm>
          <a:custGeom>
            <a:avLst/>
            <a:gdLst>
              <a:gd name="G0" fmla="+- 0 0 0"/>
              <a:gd name="G1" fmla="+- 21146 0 0"/>
              <a:gd name="G2" fmla="+- 21600 0 0"/>
              <a:gd name="T0" fmla="*/ 4404 w 21600"/>
              <a:gd name="T1" fmla="*/ 0 h 42449"/>
              <a:gd name="T2" fmla="*/ 3571 w 21600"/>
              <a:gd name="T3" fmla="*/ 42449 h 42449"/>
              <a:gd name="T4" fmla="*/ 0 w 21600"/>
              <a:gd name="T5" fmla="*/ 21146 h 4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49" fill="none" extrusionOk="0">
                <a:moveTo>
                  <a:pt x="4404" y="-1"/>
                </a:moveTo>
                <a:cubicBezTo>
                  <a:pt x="14421" y="2085"/>
                  <a:pt x="21600" y="10914"/>
                  <a:pt x="21600" y="21146"/>
                </a:cubicBezTo>
                <a:cubicBezTo>
                  <a:pt x="21600" y="31697"/>
                  <a:pt x="13977" y="40704"/>
                  <a:pt x="3570" y="42448"/>
                </a:cubicBezTo>
              </a:path>
              <a:path w="21600" h="42449" stroke="0" extrusionOk="0">
                <a:moveTo>
                  <a:pt x="4404" y="-1"/>
                </a:moveTo>
                <a:cubicBezTo>
                  <a:pt x="14421" y="2085"/>
                  <a:pt x="21600" y="10914"/>
                  <a:pt x="21600" y="21146"/>
                </a:cubicBezTo>
                <a:cubicBezTo>
                  <a:pt x="21600" y="31697"/>
                  <a:pt x="13977" y="40704"/>
                  <a:pt x="3570" y="42448"/>
                </a:cubicBezTo>
                <a:lnTo>
                  <a:pt x="0" y="2114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70"/>
          <p:cNvSpPr>
            <a:spLocks noChangeShapeType="1"/>
          </p:cNvSpPr>
          <p:nvPr/>
        </p:nvSpPr>
        <p:spPr bwMode="auto">
          <a:xfrm>
            <a:off x="8100499" y="4978402"/>
            <a:ext cx="22383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Oval 69"/>
          <p:cNvSpPr>
            <a:spLocks noChangeArrowheads="1"/>
          </p:cNvSpPr>
          <p:nvPr/>
        </p:nvSpPr>
        <p:spPr bwMode="auto">
          <a:xfrm flipV="1">
            <a:off x="6598725" y="4978403"/>
            <a:ext cx="214313" cy="666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Oval 68"/>
          <p:cNvSpPr>
            <a:spLocks noChangeArrowheads="1"/>
          </p:cNvSpPr>
          <p:nvPr/>
        </p:nvSpPr>
        <p:spPr bwMode="auto">
          <a:xfrm>
            <a:off x="7454387" y="4959353"/>
            <a:ext cx="214312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Oval 67"/>
          <p:cNvSpPr>
            <a:spLocks noChangeArrowheads="1"/>
          </p:cNvSpPr>
          <p:nvPr/>
        </p:nvSpPr>
        <p:spPr bwMode="auto">
          <a:xfrm>
            <a:off x="6989250" y="4978403"/>
            <a:ext cx="214313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Oval 66"/>
          <p:cNvSpPr>
            <a:spLocks noChangeArrowheads="1"/>
          </p:cNvSpPr>
          <p:nvPr/>
        </p:nvSpPr>
        <p:spPr bwMode="auto">
          <a:xfrm>
            <a:off x="5906575" y="4732341"/>
            <a:ext cx="214313" cy="85725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Oval 65"/>
          <p:cNvSpPr>
            <a:spLocks noChangeArrowheads="1"/>
          </p:cNvSpPr>
          <p:nvPr/>
        </p:nvSpPr>
        <p:spPr bwMode="auto">
          <a:xfrm>
            <a:off x="6017700" y="4732341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6017700" y="5127628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Oval 63"/>
          <p:cNvSpPr>
            <a:spLocks noChangeArrowheads="1"/>
          </p:cNvSpPr>
          <p:nvPr/>
        </p:nvSpPr>
        <p:spPr bwMode="auto">
          <a:xfrm>
            <a:off x="6382825" y="5127628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62"/>
          <p:cNvSpPr>
            <a:spLocks noChangeArrowheads="1"/>
          </p:cNvSpPr>
          <p:nvPr/>
        </p:nvSpPr>
        <p:spPr bwMode="auto">
          <a:xfrm>
            <a:off x="6813037" y="5127628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Oval 61"/>
          <p:cNvSpPr>
            <a:spLocks noChangeArrowheads="1"/>
          </p:cNvSpPr>
          <p:nvPr/>
        </p:nvSpPr>
        <p:spPr bwMode="auto">
          <a:xfrm>
            <a:off x="7203562" y="5127628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6147875" y="4978403"/>
            <a:ext cx="214313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6362187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6774937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7203562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56"/>
          <p:cNvSpPr>
            <a:spLocks noChangeArrowheads="1"/>
          </p:cNvSpPr>
          <p:nvPr/>
        </p:nvSpPr>
        <p:spPr bwMode="auto">
          <a:xfrm>
            <a:off x="5768462" y="4876803"/>
            <a:ext cx="165100" cy="257175"/>
          </a:xfrm>
          <a:prstGeom prst="curvedRightArrow">
            <a:avLst>
              <a:gd name="adj1" fmla="val 31154"/>
              <a:gd name="adj2" fmla="val 6230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Oval 55"/>
          <p:cNvSpPr>
            <a:spLocks noChangeArrowheads="1"/>
          </p:cNvSpPr>
          <p:nvPr/>
        </p:nvSpPr>
        <p:spPr bwMode="auto">
          <a:xfrm>
            <a:off x="5931975" y="5127628"/>
            <a:ext cx="214313" cy="85725"/>
          </a:xfrm>
          <a:prstGeom prst="ellipse">
            <a:avLst/>
          </a:prstGeom>
          <a:solidFill>
            <a:srgbClr val="7F7F7F">
              <a:alpha val="99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4"/>
          <p:cNvSpPr>
            <a:spLocks noChangeArrowheads="1"/>
          </p:cNvSpPr>
          <p:nvPr/>
        </p:nvSpPr>
        <p:spPr bwMode="auto">
          <a:xfrm>
            <a:off x="5339838" y="5260978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utoShape 53"/>
          <p:cNvSpPr>
            <a:spLocks noChangeArrowheads="1"/>
          </p:cNvSpPr>
          <p:nvPr/>
        </p:nvSpPr>
        <p:spPr bwMode="auto">
          <a:xfrm>
            <a:off x="5339838" y="550704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52"/>
          <p:cNvSpPr>
            <a:spLocks noChangeShapeType="1"/>
          </p:cNvSpPr>
          <p:nvPr/>
        </p:nvSpPr>
        <p:spPr bwMode="auto">
          <a:xfrm flipH="1">
            <a:off x="5517638" y="5435602"/>
            <a:ext cx="25082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AutoShape 51"/>
          <p:cNvSpPr>
            <a:spLocks noChangeShapeType="1"/>
          </p:cNvSpPr>
          <p:nvPr/>
        </p:nvSpPr>
        <p:spPr bwMode="auto">
          <a:xfrm>
            <a:off x="4639749" y="4814891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50"/>
          <p:cNvSpPr>
            <a:spLocks noChangeArrowheads="1"/>
          </p:cNvSpPr>
          <p:nvPr/>
        </p:nvSpPr>
        <p:spPr bwMode="auto">
          <a:xfrm>
            <a:off x="4569900" y="461169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9"/>
          <p:cNvSpPr>
            <a:spLocks noChangeArrowheads="1"/>
          </p:cNvSpPr>
          <p:nvPr/>
        </p:nvSpPr>
        <p:spPr bwMode="auto">
          <a:xfrm>
            <a:off x="4569900" y="481489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48"/>
          <p:cNvSpPr>
            <a:spLocks noChangeArrowheads="1"/>
          </p:cNvSpPr>
          <p:nvPr/>
        </p:nvSpPr>
        <p:spPr bwMode="auto">
          <a:xfrm>
            <a:off x="4069838" y="5307015"/>
            <a:ext cx="206375" cy="203200"/>
          </a:xfrm>
          <a:prstGeom prst="flowChar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47"/>
          <p:cNvSpPr>
            <a:spLocks noChangeShapeType="1"/>
          </p:cNvSpPr>
          <p:nvPr/>
        </p:nvSpPr>
        <p:spPr bwMode="auto">
          <a:xfrm>
            <a:off x="4903274" y="4959353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AutoShape 46"/>
          <p:cNvSpPr>
            <a:spLocks noChangeShapeType="1"/>
          </p:cNvSpPr>
          <p:nvPr/>
        </p:nvSpPr>
        <p:spPr bwMode="auto">
          <a:xfrm>
            <a:off x="5115999" y="4814891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AutoShape 45"/>
          <p:cNvSpPr>
            <a:spLocks noChangeShapeType="1"/>
          </p:cNvSpPr>
          <p:nvPr/>
        </p:nvSpPr>
        <p:spPr bwMode="auto">
          <a:xfrm>
            <a:off x="5339838" y="4959353"/>
            <a:ext cx="7937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AutoShape 44"/>
          <p:cNvSpPr>
            <a:spLocks noChangeShapeType="1"/>
          </p:cNvSpPr>
          <p:nvPr/>
        </p:nvSpPr>
        <p:spPr bwMode="auto">
          <a:xfrm flipV="1">
            <a:off x="5223949" y="4876802"/>
            <a:ext cx="0" cy="3952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AutoShape 43"/>
          <p:cNvSpPr>
            <a:spLocks noChangeShapeType="1"/>
          </p:cNvSpPr>
          <p:nvPr/>
        </p:nvSpPr>
        <p:spPr bwMode="auto">
          <a:xfrm flipH="1">
            <a:off x="5028687" y="4779965"/>
            <a:ext cx="195262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AutoShape 42"/>
          <p:cNvSpPr>
            <a:spLocks noChangeShapeType="1"/>
          </p:cNvSpPr>
          <p:nvPr/>
        </p:nvSpPr>
        <p:spPr bwMode="auto">
          <a:xfrm flipH="1">
            <a:off x="5012812" y="4868865"/>
            <a:ext cx="0" cy="4048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AutoShape 41"/>
          <p:cNvSpPr>
            <a:spLocks noChangeShapeType="1"/>
          </p:cNvSpPr>
          <p:nvPr/>
        </p:nvSpPr>
        <p:spPr bwMode="auto">
          <a:xfrm flipH="1">
            <a:off x="4746113" y="5438777"/>
            <a:ext cx="31908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AutoShape 40"/>
          <p:cNvSpPr>
            <a:spLocks noChangeShapeType="1"/>
          </p:cNvSpPr>
          <p:nvPr/>
        </p:nvSpPr>
        <p:spPr bwMode="auto">
          <a:xfrm flipV="1">
            <a:off x="4798499" y="4926016"/>
            <a:ext cx="0" cy="327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AutoShape 39"/>
          <p:cNvSpPr>
            <a:spLocks noChangeShapeType="1"/>
          </p:cNvSpPr>
          <p:nvPr/>
        </p:nvSpPr>
        <p:spPr bwMode="auto">
          <a:xfrm flipH="1">
            <a:off x="4647687" y="4838702"/>
            <a:ext cx="233362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AutoShape 38"/>
          <p:cNvSpPr>
            <a:spLocks noChangeShapeType="1"/>
          </p:cNvSpPr>
          <p:nvPr/>
        </p:nvSpPr>
        <p:spPr bwMode="auto">
          <a:xfrm flipH="1">
            <a:off x="4190488" y="4789490"/>
            <a:ext cx="274637" cy="43656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AutoShape 37"/>
          <p:cNvSpPr>
            <a:spLocks noChangeShapeType="1"/>
          </p:cNvSpPr>
          <p:nvPr/>
        </p:nvSpPr>
        <p:spPr bwMode="auto">
          <a:xfrm>
            <a:off x="4190487" y="5581652"/>
            <a:ext cx="654050" cy="55245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AutoShape 36"/>
          <p:cNvSpPr>
            <a:spLocks noChangeArrowheads="1"/>
          </p:cNvSpPr>
          <p:nvPr/>
        </p:nvSpPr>
        <p:spPr bwMode="auto">
          <a:xfrm>
            <a:off x="5517637" y="5749928"/>
            <a:ext cx="165100" cy="3794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AutoShape 35"/>
          <p:cNvSpPr>
            <a:spLocks noChangeArrowheads="1"/>
          </p:cNvSpPr>
          <p:nvPr/>
        </p:nvSpPr>
        <p:spPr bwMode="auto">
          <a:xfrm>
            <a:off x="5242999" y="6129341"/>
            <a:ext cx="819150" cy="198437"/>
          </a:xfrm>
          <a:prstGeom prst="curvedUpArrow">
            <a:avLst>
              <a:gd name="adj1" fmla="val 82560"/>
              <a:gd name="adj2" fmla="val 16512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AutoShape 34"/>
          <p:cNvSpPr>
            <a:spLocks noChangeArrowheads="1"/>
          </p:cNvSpPr>
          <p:nvPr/>
        </p:nvSpPr>
        <p:spPr bwMode="auto">
          <a:xfrm>
            <a:off x="6341550" y="5581653"/>
            <a:ext cx="862013" cy="206375"/>
          </a:xfrm>
          <a:prstGeom prst="curvedDownArrow">
            <a:avLst>
              <a:gd name="adj1" fmla="val 83539"/>
              <a:gd name="adj2" fmla="val 16707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AutoShape 33"/>
          <p:cNvSpPr>
            <a:spLocks noChangeArrowheads="1"/>
          </p:cNvSpPr>
          <p:nvPr/>
        </p:nvSpPr>
        <p:spPr bwMode="auto">
          <a:xfrm>
            <a:off x="6647937" y="5724528"/>
            <a:ext cx="165100" cy="3794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727437" y="5697540"/>
            <a:ext cx="165100" cy="37941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AutoShape 31"/>
          <p:cNvSpPr>
            <a:spLocks noChangeArrowheads="1"/>
          </p:cNvSpPr>
          <p:nvPr/>
        </p:nvSpPr>
        <p:spPr bwMode="auto">
          <a:xfrm>
            <a:off x="7454387" y="6076952"/>
            <a:ext cx="819150" cy="198438"/>
          </a:xfrm>
          <a:prstGeom prst="curvedUpArrow">
            <a:avLst>
              <a:gd name="adj1" fmla="val 82560"/>
              <a:gd name="adj2" fmla="val 16512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AutoShape 30"/>
          <p:cNvSpPr>
            <a:spLocks noChangeShapeType="1"/>
          </p:cNvSpPr>
          <p:nvPr/>
        </p:nvSpPr>
        <p:spPr bwMode="auto">
          <a:xfrm flipV="1">
            <a:off x="8454513" y="5507040"/>
            <a:ext cx="541337" cy="41910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AutoShape 97"/>
          <p:cNvSpPr>
            <a:spLocks noChangeShapeType="1"/>
          </p:cNvSpPr>
          <p:nvPr/>
        </p:nvSpPr>
        <p:spPr bwMode="auto">
          <a:xfrm flipH="1">
            <a:off x="4865175" y="10083802"/>
            <a:ext cx="25082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AutoShape 28"/>
          <p:cNvSpPr>
            <a:spLocks noChangeArrowheads="1"/>
          </p:cNvSpPr>
          <p:nvPr/>
        </p:nvSpPr>
        <p:spPr bwMode="auto">
          <a:xfrm>
            <a:off x="4587363" y="10320340"/>
            <a:ext cx="206375" cy="203200"/>
          </a:xfrm>
          <a:prstGeom prst="flowChar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AutoShape 29"/>
          <p:cNvSpPr>
            <a:spLocks noChangeArrowheads="1"/>
          </p:cNvSpPr>
          <p:nvPr/>
        </p:nvSpPr>
        <p:spPr bwMode="auto">
          <a:xfrm>
            <a:off x="9246674" y="4533903"/>
            <a:ext cx="198438" cy="193675"/>
          </a:xfrm>
          <a:prstGeom prst="star4">
            <a:avLst>
              <a:gd name="adj" fmla="val 1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Овал 94"/>
          <p:cNvSpPr/>
          <p:nvPr/>
        </p:nvSpPr>
        <p:spPr bwMode="auto">
          <a:xfrm>
            <a:off x="1870545" y="3409158"/>
            <a:ext cx="545910" cy="549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18363" y="3435352"/>
            <a:ext cx="154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Челночный бег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0138" y="546321"/>
            <a:ext cx="120014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             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Подвижные </a:t>
            </a:r>
            <a:r>
              <a:rPr lang="ru-RU" sz="2000" b="1" dirty="0">
                <a:solidFill>
                  <a:srgbClr val="7030A0"/>
                </a:solidFill>
              </a:rPr>
              <a:t>и спортивные  игры (элементы баскетбола</a:t>
            </a:r>
            <a:r>
              <a:rPr lang="ru-RU" sz="2000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    </a:t>
            </a:r>
            <a:r>
              <a:rPr lang="ru-RU" dirty="0">
                <a:solidFill>
                  <a:srgbClr val="002060"/>
                </a:solidFill>
              </a:rPr>
              <a:t>Конкурсное  испытание  заключается  в  последовательном выполнении  участником заданий, определяющих степень владения учащимися программного материала и умение выполнять упражнения прыжкового характера (ловкость, координационные способности, быстрота, внимание), элементы баскетбола, качество исполнения технических действий (перемещение, ведение), точность соблюдение баскетбольных  правил.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4230" y="5419638"/>
            <a:ext cx="906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Rectangle 96"/>
          <p:cNvSpPr>
            <a:spLocks noChangeArrowheads="1"/>
          </p:cNvSpPr>
          <p:nvPr/>
        </p:nvSpPr>
        <p:spPr bwMode="auto">
          <a:xfrm>
            <a:off x="3180837" y="2979695"/>
            <a:ext cx="6607175" cy="37783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95"/>
          <p:cNvSpPr>
            <a:spLocks noChangeArrowheads="1"/>
          </p:cNvSpPr>
          <p:nvPr/>
        </p:nvSpPr>
        <p:spPr bwMode="auto">
          <a:xfrm>
            <a:off x="3293549" y="4486277"/>
            <a:ext cx="266700" cy="241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94"/>
          <p:cNvSpPr>
            <a:spLocks noChangeShapeType="1"/>
          </p:cNvSpPr>
          <p:nvPr/>
        </p:nvSpPr>
        <p:spPr bwMode="auto">
          <a:xfrm>
            <a:off x="3293549" y="4308478"/>
            <a:ext cx="0" cy="6461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93"/>
          <p:cNvSpPr>
            <a:spLocks noChangeShapeType="1"/>
          </p:cNvSpPr>
          <p:nvPr/>
        </p:nvSpPr>
        <p:spPr bwMode="auto">
          <a:xfrm>
            <a:off x="9443524" y="4251328"/>
            <a:ext cx="0" cy="7080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Oval 92"/>
          <p:cNvSpPr>
            <a:spLocks noChangeArrowheads="1"/>
          </p:cNvSpPr>
          <p:nvPr/>
        </p:nvSpPr>
        <p:spPr bwMode="auto">
          <a:xfrm>
            <a:off x="9176824" y="4486277"/>
            <a:ext cx="266700" cy="241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91"/>
          <p:cNvSpPr>
            <a:spLocks noChangeShapeType="1"/>
          </p:cNvSpPr>
          <p:nvPr/>
        </p:nvSpPr>
        <p:spPr bwMode="auto">
          <a:xfrm>
            <a:off x="3966649" y="3187702"/>
            <a:ext cx="0" cy="6032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Oval 90"/>
          <p:cNvSpPr>
            <a:spLocks noChangeArrowheads="1"/>
          </p:cNvSpPr>
          <p:nvPr/>
        </p:nvSpPr>
        <p:spPr bwMode="auto">
          <a:xfrm>
            <a:off x="3888863" y="3435352"/>
            <a:ext cx="180975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Oval 89"/>
          <p:cNvSpPr>
            <a:spLocks noChangeArrowheads="1"/>
          </p:cNvSpPr>
          <p:nvPr/>
        </p:nvSpPr>
        <p:spPr bwMode="auto">
          <a:xfrm>
            <a:off x="5468425" y="3246440"/>
            <a:ext cx="136525" cy="1381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Oval 88"/>
          <p:cNvSpPr>
            <a:spLocks noChangeArrowheads="1"/>
          </p:cNvSpPr>
          <p:nvPr/>
        </p:nvSpPr>
        <p:spPr bwMode="auto">
          <a:xfrm>
            <a:off x="7067038" y="3702053"/>
            <a:ext cx="136525" cy="138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87"/>
          <p:cNvSpPr>
            <a:spLocks noChangeArrowheads="1"/>
          </p:cNvSpPr>
          <p:nvPr/>
        </p:nvSpPr>
        <p:spPr bwMode="auto">
          <a:xfrm>
            <a:off x="8478325" y="3449640"/>
            <a:ext cx="136525" cy="1381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111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4" name="AutoShape 86"/>
          <p:cNvSpPr>
            <a:spLocks noChangeShapeType="1"/>
          </p:cNvSpPr>
          <p:nvPr/>
        </p:nvSpPr>
        <p:spPr bwMode="auto">
          <a:xfrm>
            <a:off x="4069837" y="3582990"/>
            <a:ext cx="2997200" cy="201612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85"/>
          <p:cNvSpPr>
            <a:spLocks noChangeShapeType="1"/>
          </p:cNvSpPr>
          <p:nvPr/>
        </p:nvSpPr>
        <p:spPr bwMode="auto">
          <a:xfrm flipV="1">
            <a:off x="4069838" y="3508378"/>
            <a:ext cx="4408487" cy="952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84"/>
          <p:cNvSpPr>
            <a:spLocks noChangeShapeType="1"/>
          </p:cNvSpPr>
          <p:nvPr/>
        </p:nvSpPr>
        <p:spPr bwMode="auto">
          <a:xfrm flipV="1">
            <a:off x="4069838" y="3300415"/>
            <a:ext cx="1398587" cy="15240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83"/>
          <p:cNvSpPr>
            <a:spLocks noChangeShapeType="1"/>
          </p:cNvSpPr>
          <p:nvPr/>
        </p:nvSpPr>
        <p:spPr bwMode="auto">
          <a:xfrm>
            <a:off x="9668949" y="4732341"/>
            <a:ext cx="0" cy="54292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82"/>
          <p:cNvSpPr>
            <a:spLocks noChangeShapeType="1"/>
          </p:cNvSpPr>
          <p:nvPr/>
        </p:nvSpPr>
        <p:spPr bwMode="auto">
          <a:xfrm>
            <a:off x="3060188" y="4603753"/>
            <a:ext cx="66071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6062150" y="4789490"/>
            <a:ext cx="42227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Rectangle 80"/>
          <p:cNvSpPr>
            <a:spLocks noChangeArrowheads="1"/>
          </p:cNvSpPr>
          <p:nvPr/>
        </p:nvSpPr>
        <p:spPr bwMode="auto">
          <a:xfrm>
            <a:off x="6486013" y="4789490"/>
            <a:ext cx="42862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Rectangle 79"/>
          <p:cNvSpPr>
            <a:spLocks noChangeArrowheads="1"/>
          </p:cNvSpPr>
          <p:nvPr/>
        </p:nvSpPr>
        <p:spPr bwMode="auto">
          <a:xfrm>
            <a:off x="6914638" y="4789490"/>
            <a:ext cx="41592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Rectangle 78"/>
          <p:cNvSpPr>
            <a:spLocks noChangeArrowheads="1"/>
          </p:cNvSpPr>
          <p:nvPr/>
        </p:nvSpPr>
        <p:spPr bwMode="auto">
          <a:xfrm>
            <a:off x="7332150" y="4789490"/>
            <a:ext cx="396875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rc 77"/>
          <p:cNvSpPr>
            <a:spLocks/>
          </p:cNvSpPr>
          <p:nvPr/>
        </p:nvSpPr>
        <p:spPr bwMode="auto">
          <a:xfrm>
            <a:off x="8937113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rc 76"/>
          <p:cNvSpPr>
            <a:spLocks/>
          </p:cNvSpPr>
          <p:nvPr/>
        </p:nvSpPr>
        <p:spPr bwMode="auto">
          <a:xfrm>
            <a:off x="8840275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rc 75"/>
          <p:cNvSpPr>
            <a:spLocks/>
          </p:cNvSpPr>
          <p:nvPr/>
        </p:nvSpPr>
        <p:spPr bwMode="auto">
          <a:xfrm>
            <a:off x="8725975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rc 74"/>
          <p:cNvSpPr>
            <a:spLocks/>
          </p:cNvSpPr>
          <p:nvPr/>
        </p:nvSpPr>
        <p:spPr bwMode="auto">
          <a:xfrm>
            <a:off x="8627550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rc 73"/>
          <p:cNvSpPr>
            <a:spLocks/>
          </p:cNvSpPr>
          <p:nvPr/>
        </p:nvSpPr>
        <p:spPr bwMode="auto">
          <a:xfrm>
            <a:off x="8513250" y="4789491"/>
            <a:ext cx="212725" cy="3698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19849 w 21600"/>
              <a:gd name="T1" fmla="*/ 43128 h 43128"/>
              <a:gd name="T2" fmla="*/ 21386 w 21600"/>
              <a:gd name="T3" fmla="*/ 0 h 43128"/>
              <a:gd name="T4" fmla="*/ 21600 w 21600"/>
              <a:gd name="T5" fmla="*/ 21599 h 4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28" fill="none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</a:path>
              <a:path w="21600" h="43128" stroke="0" extrusionOk="0">
                <a:moveTo>
                  <a:pt x="19849" y="43127"/>
                </a:moveTo>
                <a:cubicBezTo>
                  <a:pt x="8635" y="42215"/>
                  <a:pt x="0" y="32849"/>
                  <a:pt x="0" y="21599"/>
                </a:cubicBezTo>
                <a:cubicBezTo>
                  <a:pt x="0" y="9753"/>
                  <a:pt x="9540" y="117"/>
                  <a:pt x="21386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72"/>
          <p:cNvSpPr>
            <a:spLocks noChangeShapeType="1"/>
          </p:cNvSpPr>
          <p:nvPr/>
        </p:nvSpPr>
        <p:spPr bwMode="auto">
          <a:xfrm flipH="1">
            <a:off x="9099037" y="4959352"/>
            <a:ext cx="2667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rc 71"/>
          <p:cNvSpPr>
            <a:spLocks/>
          </p:cNvSpPr>
          <p:nvPr/>
        </p:nvSpPr>
        <p:spPr bwMode="auto">
          <a:xfrm>
            <a:off x="8241788" y="4814891"/>
            <a:ext cx="212725" cy="363537"/>
          </a:xfrm>
          <a:custGeom>
            <a:avLst/>
            <a:gdLst>
              <a:gd name="G0" fmla="+- 0 0 0"/>
              <a:gd name="G1" fmla="+- 21146 0 0"/>
              <a:gd name="G2" fmla="+- 21600 0 0"/>
              <a:gd name="T0" fmla="*/ 4404 w 21600"/>
              <a:gd name="T1" fmla="*/ 0 h 42449"/>
              <a:gd name="T2" fmla="*/ 3571 w 21600"/>
              <a:gd name="T3" fmla="*/ 42449 h 42449"/>
              <a:gd name="T4" fmla="*/ 0 w 21600"/>
              <a:gd name="T5" fmla="*/ 21146 h 4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449" fill="none" extrusionOk="0">
                <a:moveTo>
                  <a:pt x="4404" y="-1"/>
                </a:moveTo>
                <a:cubicBezTo>
                  <a:pt x="14421" y="2085"/>
                  <a:pt x="21600" y="10914"/>
                  <a:pt x="21600" y="21146"/>
                </a:cubicBezTo>
                <a:cubicBezTo>
                  <a:pt x="21600" y="31697"/>
                  <a:pt x="13977" y="40704"/>
                  <a:pt x="3570" y="42448"/>
                </a:cubicBezTo>
              </a:path>
              <a:path w="21600" h="42449" stroke="0" extrusionOk="0">
                <a:moveTo>
                  <a:pt x="4404" y="-1"/>
                </a:moveTo>
                <a:cubicBezTo>
                  <a:pt x="14421" y="2085"/>
                  <a:pt x="21600" y="10914"/>
                  <a:pt x="21600" y="21146"/>
                </a:cubicBezTo>
                <a:cubicBezTo>
                  <a:pt x="21600" y="31697"/>
                  <a:pt x="13977" y="40704"/>
                  <a:pt x="3570" y="42448"/>
                </a:cubicBezTo>
                <a:lnTo>
                  <a:pt x="0" y="2114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70"/>
          <p:cNvSpPr>
            <a:spLocks noChangeShapeType="1"/>
          </p:cNvSpPr>
          <p:nvPr/>
        </p:nvSpPr>
        <p:spPr bwMode="auto">
          <a:xfrm>
            <a:off x="8100499" y="4978402"/>
            <a:ext cx="22383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Oval 69"/>
          <p:cNvSpPr>
            <a:spLocks noChangeArrowheads="1"/>
          </p:cNvSpPr>
          <p:nvPr/>
        </p:nvSpPr>
        <p:spPr bwMode="auto">
          <a:xfrm flipV="1">
            <a:off x="6598725" y="4978403"/>
            <a:ext cx="214313" cy="666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Oval 68"/>
          <p:cNvSpPr>
            <a:spLocks noChangeArrowheads="1"/>
          </p:cNvSpPr>
          <p:nvPr/>
        </p:nvSpPr>
        <p:spPr bwMode="auto">
          <a:xfrm>
            <a:off x="7454387" y="4959353"/>
            <a:ext cx="214312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Oval 67"/>
          <p:cNvSpPr>
            <a:spLocks noChangeArrowheads="1"/>
          </p:cNvSpPr>
          <p:nvPr/>
        </p:nvSpPr>
        <p:spPr bwMode="auto">
          <a:xfrm>
            <a:off x="6989250" y="4978403"/>
            <a:ext cx="214313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Oval 66"/>
          <p:cNvSpPr>
            <a:spLocks noChangeArrowheads="1"/>
          </p:cNvSpPr>
          <p:nvPr/>
        </p:nvSpPr>
        <p:spPr bwMode="auto">
          <a:xfrm>
            <a:off x="5906575" y="4732341"/>
            <a:ext cx="214313" cy="85725"/>
          </a:xfrm>
          <a:prstGeom prst="ellipse">
            <a:avLst/>
          </a:prstGeom>
          <a:solidFill>
            <a:srgbClr val="7F7F7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Oval 65"/>
          <p:cNvSpPr>
            <a:spLocks noChangeArrowheads="1"/>
          </p:cNvSpPr>
          <p:nvPr/>
        </p:nvSpPr>
        <p:spPr bwMode="auto">
          <a:xfrm>
            <a:off x="6017700" y="4732341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6017700" y="5127628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Oval 63"/>
          <p:cNvSpPr>
            <a:spLocks noChangeArrowheads="1"/>
          </p:cNvSpPr>
          <p:nvPr/>
        </p:nvSpPr>
        <p:spPr bwMode="auto">
          <a:xfrm>
            <a:off x="6382825" y="5127628"/>
            <a:ext cx="214313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62"/>
          <p:cNvSpPr>
            <a:spLocks noChangeArrowheads="1"/>
          </p:cNvSpPr>
          <p:nvPr/>
        </p:nvSpPr>
        <p:spPr bwMode="auto">
          <a:xfrm>
            <a:off x="6813037" y="5127628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Oval 61"/>
          <p:cNvSpPr>
            <a:spLocks noChangeArrowheads="1"/>
          </p:cNvSpPr>
          <p:nvPr/>
        </p:nvSpPr>
        <p:spPr bwMode="auto">
          <a:xfrm>
            <a:off x="7203562" y="5127628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6147875" y="4978403"/>
            <a:ext cx="214313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6362187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6774937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7203562" y="4732341"/>
            <a:ext cx="214312" cy="85725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56"/>
          <p:cNvSpPr>
            <a:spLocks noChangeArrowheads="1"/>
          </p:cNvSpPr>
          <p:nvPr/>
        </p:nvSpPr>
        <p:spPr bwMode="auto">
          <a:xfrm>
            <a:off x="5768462" y="4876803"/>
            <a:ext cx="165100" cy="257175"/>
          </a:xfrm>
          <a:prstGeom prst="curvedRightArrow">
            <a:avLst>
              <a:gd name="adj1" fmla="val 31154"/>
              <a:gd name="adj2" fmla="val 6230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Oval 55"/>
          <p:cNvSpPr>
            <a:spLocks noChangeArrowheads="1"/>
          </p:cNvSpPr>
          <p:nvPr/>
        </p:nvSpPr>
        <p:spPr bwMode="auto">
          <a:xfrm>
            <a:off x="5931975" y="5127628"/>
            <a:ext cx="214313" cy="85725"/>
          </a:xfrm>
          <a:prstGeom prst="ellipse">
            <a:avLst/>
          </a:prstGeom>
          <a:solidFill>
            <a:srgbClr val="7F7F7F">
              <a:alpha val="990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4"/>
          <p:cNvSpPr>
            <a:spLocks noChangeArrowheads="1"/>
          </p:cNvSpPr>
          <p:nvPr/>
        </p:nvSpPr>
        <p:spPr bwMode="auto">
          <a:xfrm>
            <a:off x="5339838" y="5260978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utoShape 53"/>
          <p:cNvSpPr>
            <a:spLocks noChangeArrowheads="1"/>
          </p:cNvSpPr>
          <p:nvPr/>
        </p:nvSpPr>
        <p:spPr bwMode="auto">
          <a:xfrm>
            <a:off x="5339838" y="550704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52"/>
          <p:cNvSpPr>
            <a:spLocks noChangeShapeType="1"/>
          </p:cNvSpPr>
          <p:nvPr/>
        </p:nvSpPr>
        <p:spPr bwMode="auto">
          <a:xfrm flipH="1">
            <a:off x="5517638" y="5435602"/>
            <a:ext cx="25082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AutoShape 51"/>
          <p:cNvSpPr>
            <a:spLocks noChangeShapeType="1"/>
          </p:cNvSpPr>
          <p:nvPr/>
        </p:nvSpPr>
        <p:spPr bwMode="auto">
          <a:xfrm>
            <a:off x="4639749" y="4814891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50"/>
          <p:cNvSpPr>
            <a:spLocks noChangeArrowheads="1"/>
          </p:cNvSpPr>
          <p:nvPr/>
        </p:nvSpPr>
        <p:spPr bwMode="auto">
          <a:xfrm>
            <a:off x="4569900" y="461169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9"/>
          <p:cNvSpPr>
            <a:spLocks noChangeArrowheads="1"/>
          </p:cNvSpPr>
          <p:nvPr/>
        </p:nvSpPr>
        <p:spPr bwMode="auto">
          <a:xfrm>
            <a:off x="4569900" y="4814891"/>
            <a:ext cx="130175" cy="155575"/>
          </a:xfrm>
          <a:prstGeom prst="can">
            <a:avLst>
              <a:gd name="adj" fmla="val 298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48"/>
          <p:cNvSpPr>
            <a:spLocks noChangeArrowheads="1"/>
          </p:cNvSpPr>
          <p:nvPr/>
        </p:nvSpPr>
        <p:spPr bwMode="auto">
          <a:xfrm>
            <a:off x="4069838" y="5307015"/>
            <a:ext cx="206375" cy="203200"/>
          </a:xfrm>
          <a:prstGeom prst="flowChar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47"/>
          <p:cNvSpPr>
            <a:spLocks noChangeShapeType="1"/>
          </p:cNvSpPr>
          <p:nvPr/>
        </p:nvSpPr>
        <p:spPr bwMode="auto">
          <a:xfrm>
            <a:off x="4903274" y="4959353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AutoShape 46"/>
          <p:cNvSpPr>
            <a:spLocks noChangeShapeType="1"/>
          </p:cNvSpPr>
          <p:nvPr/>
        </p:nvSpPr>
        <p:spPr bwMode="auto">
          <a:xfrm>
            <a:off x="5115999" y="4814891"/>
            <a:ext cx="7938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AutoShape 45"/>
          <p:cNvSpPr>
            <a:spLocks noChangeShapeType="1"/>
          </p:cNvSpPr>
          <p:nvPr/>
        </p:nvSpPr>
        <p:spPr bwMode="auto">
          <a:xfrm>
            <a:off x="5339838" y="4959353"/>
            <a:ext cx="7937" cy="4603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AutoShape 44"/>
          <p:cNvSpPr>
            <a:spLocks noChangeShapeType="1"/>
          </p:cNvSpPr>
          <p:nvPr/>
        </p:nvSpPr>
        <p:spPr bwMode="auto">
          <a:xfrm flipV="1">
            <a:off x="5223949" y="4876802"/>
            <a:ext cx="0" cy="3952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AutoShape 43"/>
          <p:cNvSpPr>
            <a:spLocks noChangeShapeType="1"/>
          </p:cNvSpPr>
          <p:nvPr/>
        </p:nvSpPr>
        <p:spPr bwMode="auto">
          <a:xfrm flipH="1">
            <a:off x="5028687" y="4779965"/>
            <a:ext cx="195262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AutoShape 42"/>
          <p:cNvSpPr>
            <a:spLocks noChangeShapeType="1"/>
          </p:cNvSpPr>
          <p:nvPr/>
        </p:nvSpPr>
        <p:spPr bwMode="auto">
          <a:xfrm flipH="1">
            <a:off x="5012812" y="4868865"/>
            <a:ext cx="0" cy="4048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AutoShape 41"/>
          <p:cNvSpPr>
            <a:spLocks noChangeShapeType="1"/>
          </p:cNvSpPr>
          <p:nvPr/>
        </p:nvSpPr>
        <p:spPr bwMode="auto">
          <a:xfrm flipH="1">
            <a:off x="4746113" y="5438777"/>
            <a:ext cx="31908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AutoShape 40"/>
          <p:cNvSpPr>
            <a:spLocks noChangeShapeType="1"/>
          </p:cNvSpPr>
          <p:nvPr/>
        </p:nvSpPr>
        <p:spPr bwMode="auto">
          <a:xfrm flipV="1">
            <a:off x="4798499" y="4926016"/>
            <a:ext cx="0" cy="327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AutoShape 39"/>
          <p:cNvSpPr>
            <a:spLocks noChangeShapeType="1"/>
          </p:cNvSpPr>
          <p:nvPr/>
        </p:nvSpPr>
        <p:spPr bwMode="auto">
          <a:xfrm flipH="1">
            <a:off x="4647687" y="4838702"/>
            <a:ext cx="233362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AutoShape 38"/>
          <p:cNvSpPr>
            <a:spLocks noChangeShapeType="1"/>
          </p:cNvSpPr>
          <p:nvPr/>
        </p:nvSpPr>
        <p:spPr bwMode="auto">
          <a:xfrm flipH="1">
            <a:off x="4190488" y="4789490"/>
            <a:ext cx="274637" cy="43656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AutoShape 37"/>
          <p:cNvSpPr>
            <a:spLocks noChangeShapeType="1"/>
          </p:cNvSpPr>
          <p:nvPr/>
        </p:nvSpPr>
        <p:spPr bwMode="auto">
          <a:xfrm>
            <a:off x="4190487" y="5581652"/>
            <a:ext cx="654050" cy="55245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AutoShape 36"/>
          <p:cNvSpPr>
            <a:spLocks noChangeArrowheads="1"/>
          </p:cNvSpPr>
          <p:nvPr/>
        </p:nvSpPr>
        <p:spPr bwMode="auto">
          <a:xfrm>
            <a:off x="5517637" y="5749928"/>
            <a:ext cx="165100" cy="3794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AutoShape 35"/>
          <p:cNvSpPr>
            <a:spLocks noChangeArrowheads="1"/>
          </p:cNvSpPr>
          <p:nvPr/>
        </p:nvSpPr>
        <p:spPr bwMode="auto">
          <a:xfrm>
            <a:off x="5242999" y="6129341"/>
            <a:ext cx="819150" cy="198437"/>
          </a:xfrm>
          <a:prstGeom prst="curvedUpArrow">
            <a:avLst>
              <a:gd name="adj1" fmla="val 82560"/>
              <a:gd name="adj2" fmla="val 16512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AutoShape 34"/>
          <p:cNvSpPr>
            <a:spLocks noChangeArrowheads="1"/>
          </p:cNvSpPr>
          <p:nvPr/>
        </p:nvSpPr>
        <p:spPr bwMode="auto">
          <a:xfrm>
            <a:off x="6341550" y="5581653"/>
            <a:ext cx="862013" cy="206375"/>
          </a:xfrm>
          <a:prstGeom prst="curvedDownArrow">
            <a:avLst>
              <a:gd name="adj1" fmla="val 83539"/>
              <a:gd name="adj2" fmla="val 16707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AutoShape 33"/>
          <p:cNvSpPr>
            <a:spLocks noChangeArrowheads="1"/>
          </p:cNvSpPr>
          <p:nvPr/>
        </p:nvSpPr>
        <p:spPr bwMode="auto">
          <a:xfrm>
            <a:off x="6647937" y="5724528"/>
            <a:ext cx="165100" cy="3794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AutoShape 32"/>
          <p:cNvSpPr>
            <a:spLocks noChangeArrowheads="1"/>
          </p:cNvSpPr>
          <p:nvPr/>
        </p:nvSpPr>
        <p:spPr bwMode="auto">
          <a:xfrm>
            <a:off x="7727437" y="5697540"/>
            <a:ext cx="165100" cy="37941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AutoShape 31"/>
          <p:cNvSpPr>
            <a:spLocks noChangeArrowheads="1"/>
          </p:cNvSpPr>
          <p:nvPr/>
        </p:nvSpPr>
        <p:spPr bwMode="auto">
          <a:xfrm>
            <a:off x="7454387" y="6076952"/>
            <a:ext cx="819150" cy="198438"/>
          </a:xfrm>
          <a:prstGeom prst="curvedUpArrow">
            <a:avLst>
              <a:gd name="adj1" fmla="val 82560"/>
              <a:gd name="adj2" fmla="val 16512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AutoShape 30"/>
          <p:cNvSpPr>
            <a:spLocks noChangeShapeType="1"/>
          </p:cNvSpPr>
          <p:nvPr/>
        </p:nvSpPr>
        <p:spPr bwMode="auto">
          <a:xfrm flipV="1">
            <a:off x="8454513" y="5507040"/>
            <a:ext cx="541337" cy="41910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AutoShape 97"/>
          <p:cNvSpPr>
            <a:spLocks noChangeShapeType="1"/>
          </p:cNvSpPr>
          <p:nvPr/>
        </p:nvSpPr>
        <p:spPr bwMode="auto">
          <a:xfrm flipH="1">
            <a:off x="4865175" y="10083802"/>
            <a:ext cx="250825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AutoShape 28"/>
          <p:cNvSpPr>
            <a:spLocks noChangeArrowheads="1"/>
          </p:cNvSpPr>
          <p:nvPr/>
        </p:nvSpPr>
        <p:spPr bwMode="auto">
          <a:xfrm>
            <a:off x="4587363" y="10320340"/>
            <a:ext cx="206375" cy="203200"/>
          </a:xfrm>
          <a:prstGeom prst="flowChar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AutoShape 29"/>
          <p:cNvSpPr>
            <a:spLocks noChangeArrowheads="1"/>
          </p:cNvSpPr>
          <p:nvPr/>
        </p:nvSpPr>
        <p:spPr bwMode="auto">
          <a:xfrm>
            <a:off x="9246674" y="4533903"/>
            <a:ext cx="198438" cy="193675"/>
          </a:xfrm>
          <a:prstGeom prst="star4">
            <a:avLst>
              <a:gd name="adj" fmla="val 1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Овал 96"/>
          <p:cNvSpPr/>
          <p:nvPr/>
        </p:nvSpPr>
        <p:spPr bwMode="auto">
          <a:xfrm>
            <a:off x="2051128" y="4951414"/>
            <a:ext cx="545910" cy="549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4429" y="4892678"/>
            <a:ext cx="185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Элементы баскетбола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148" y="619942"/>
            <a:ext cx="111775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</a:t>
            </a:r>
            <a:r>
              <a:rPr lang="ru-RU" dirty="0">
                <a:solidFill>
                  <a:srgbClr val="002060"/>
                </a:solidFill>
              </a:rPr>
              <a:t>Выполнение  заданий  начинается  от  лицевой  линии  баскетбольной  площадки.  По  команде  судьи  участник  выполняет: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             Бег до лежащей на полу скакалки,  5 прыжков через скакалку любым способом с продвижением вперед, вращая  скакалку вперед;  5 прыжков через скакалку на двух ногах на месте, вращая  скакалку назад;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Прыжковое упражнение «Классики»  - 9  прыжков с продвижением вперед  по четырем квадратам (сторона  квадрата -  50 см).       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                               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      Последовательность: </a:t>
            </a:r>
          </a:p>
          <a:p>
            <a:r>
              <a:rPr lang="ru-RU" dirty="0">
                <a:solidFill>
                  <a:srgbClr val="002060"/>
                </a:solidFill>
              </a:rPr>
              <a:t>- 1-ый прыжок на одну (правую) ногу в центр 1-го квадрата,</a:t>
            </a:r>
          </a:p>
          <a:p>
            <a:r>
              <a:rPr lang="ru-RU" dirty="0">
                <a:solidFill>
                  <a:srgbClr val="002060"/>
                </a:solidFill>
              </a:rPr>
              <a:t>- 2-ой – ноги врозь, стопы на ширине линии, разделяющей клетки, </a:t>
            </a:r>
          </a:p>
          <a:p>
            <a:r>
              <a:rPr lang="ru-RU" dirty="0">
                <a:solidFill>
                  <a:srgbClr val="002060"/>
                </a:solidFill>
              </a:rPr>
              <a:t>- 3-ий – на одну (левую) ногу в центр 2-го квадрата,</a:t>
            </a:r>
          </a:p>
          <a:p>
            <a:r>
              <a:rPr lang="ru-RU" dirty="0">
                <a:solidFill>
                  <a:srgbClr val="002060"/>
                </a:solidFill>
              </a:rPr>
              <a:t>- 4-ый – ноги врозь, стопы на ширине линии, разделяющей клетки,  </a:t>
            </a:r>
          </a:p>
          <a:p>
            <a:r>
              <a:rPr lang="ru-RU" dirty="0">
                <a:solidFill>
                  <a:srgbClr val="002060"/>
                </a:solidFill>
              </a:rPr>
              <a:t>- 5-ый прыжок на одну (правую) ногу в центр 3-го квадрата,</a:t>
            </a:r>
          </a:p>
          <a:p>
            <a:r>
              <a:rPr lang="ru-RU" dirty="0">
                <a:solidFill>
                  <a:srgbClr val="002060"/>
                </a:solidFill>
              </a:rPr>
              <a:t>- 6-ой – ноги врозь, стопы на ширине линии, разделяющей клетки, </a:t>
            </a:r>
          </a:p>
          <a:p>
            <a:r>
              <a:rPr lang="ru-RU" dirty="0">
                <a:solidFill>
                  <a:srgbClr val="002060"/>
                </a:solidFill>
              </a:rPr>
              <a:t>- 7-ой – на одну (левую) ногу в центр 4-го квадрата,</a:t>
            </a:r>
          </a:p>
          <a:p>
            <a:r>
              <a:rPr lang="ru-RU" dirty="0">
                <a:solidFill>
                  <a:srgbClr val="002060"/>
                </a:solidFill>
              </a:rPr>
              <a:t>- 8-ой – ноги врозь, стопы на ширине линии, разделяющей клетки,</a:t>
            </a:r>
          </a:p>
          <a:p>
            <a:r>
              <a:rPr lang="ru-RU" dirty="0">
                <a:solidFill>
                  <a:srgbClr val="002060"/>
                </a:solidFill>
              </a:rPr>
              <a:t>- 9-ый прыжок вверх с поворотом на 180</a:t>
            </a:r>
            <a:r>
              <a:rPr lang="ru-RU" baseline="30000" dirty="0">
                <a:solidFill>
                  <a:srgbClr val="002060"/>
                </a:solidFill>
              </a:rPr>
              <a:t>0</a:t>
            </a:r>
            <a:r>
              <a:rPr lang="ru-RU" dirty="0">
                <a:solidFill>
                  <a:srgbClr val="002060"/>
                </a:solidFill>
              </a:rPr>
              <a:t> в положение</a:t>
            </a:r>
            <a:r>
              <a:rPr lang="ru-RU" baseline="30000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ноги врозь, стопы на ширине линии, разделяющей клетки.</a:t>
            </a:r>
          </a:p>
        </p:txBody>
      </p:sp>
    </p:spTree>
    <p:extLst>
      <p:ext uri="{BB962C8B-B14F-4D97-AF65-F5344CB8AC3E}">
        <p14:creationId xmlns:p14="http://schemas.microsoft.com/office/powerpoint/2010/main" val="21433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1069" y="645651"/>
            <a:ext cx="11505063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82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                  Перемещение приставными шагами в </a:t>
            </a:r>
            <a:r>
              <a:rPr lang="ru-RU" altLang="ru-RU" i="1" dirty="0">
                <a:solidFill>
                  <a:srgbClr val="002060"/>
                </a:solidFill>
                <a:ea typeface="Times New Roman" panose="02020603050405020304" pitchFamily="18" charset="0"/>
              </a:rPr>
              <a:t>стойке баскетболиста в нападении*</a:t>
            </a:r>
            <a:r>
              <a:rPr lang="ru-RU" alt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вправо и влево спиной вперед вдоль 4-х параллельно лежащих на полу гимнастических  палок. (Ориентир начала и окончания упражнения – 2 цветных конуса или фишки. Расстояние  между  гимнастическими палками 60 см.  Коридор – 1,5 длины  гимнастической палки). Далее взять баскетбольный мяч.</a:t>
            </a:r>
            <a:endParaRPr lang="ru-RU" altLang="ru-RU" dirty="0">
              <a:solidFill>
                <a:srgbClr val="002060"/>
              </a:solidFill>
            </a:endParaRPr>
          </a:p>
          <a:p>
            <a:pPr algn="just" defTabSz="982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                   Дриблинг  мяча по  прямой вперед с последующим обведением трех стоек «змейкой»  на  дистанции  12 метров, начиная движение против часовой стрелки.  </a:t>
            </a:r>
          </a:p>
          <a:p>
            <a:pPr algn="just" defTabSz="982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Расстояние  между  стойками  3 метра.  Ведение осуществляется по  правилам  баскетбола  с  обязательной  сменой  рук  при  обводке стоек.</a:t>
            </a:r>
            <a:endParaRPr lang="ru-RU" altLang="ru-RU" dirty="0">
              <a:solidFill>
                <a:srgbClr val="002060"/>
              </a:solidFill>
            </a:endParaRPr>
          </a:p>
          <a:p>
            <a:pPr algn="just" defTabSz="982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                   Дриблинг  мяча с последующей атакой баскетбольного кольца  (</a:t>
            </a:r>
            <a:r>
              <a:rPr lang="ru-RU" altLang="ru-RU" i="1" dirty="0">
                <a:solidFill>
                  <a:srgbClr val="002060"/>
                </a:solidFill>
                <a:ea typeface="Times New Roman" panose="02020603050405020304" pitchFamily="18" charset="0"/>
              </a:rPr>
              <a:t>бросок одной или двумя рукам с места, в движении, в прыжке</a:t>
            </a:r>
            <a:r>
              <a:rPr lang="ru-RU" alt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). Броски  в  кольцо  выполняются  </a:t>
            </a:r>
            <a:r>
              <a:rPr lang="ru-RU" altLang="ru-RU" u="sng" dirty="0">
                <a:solidFill>
                  <a:srgbClr val="002060"/>
                </a:solidFill>
                <a:ea typeface="Times New Roman" panose="02020603050405020304" pitchFamily="18" charset="0"/>
              </a:rPr>
              <a:t>до  попадания из 2-х попыток.</a:t>
            </a:r>
            <a:r>
              <a:rPr lang="ru-RU" alt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                   Секундомер  выключается,  когда мяч  проходит  через  сетку.  В случае непопадания мяча в кольцо после 2-х попыток секундомер останавливается  после   подбора мяча   и его фиксации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 в  центре лицевой линии (под кольцом).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Примечание:  *</a:t>
            </a:r>
            <a:r>
              <a:rPr lang="ru-RU" sz="1600" i="1" dirty="0">
                <a:solidFill>
                  <a:srgbClr val="002060"/>
                </a:solidFill>
              </a:rPr>
              <a:t>стойка в нападении</a:t>
            </a:r>
            <a:r>
              <a:rPr lang="ru-RU" sz="1600" dirty="0">
                <a:solidFill>
                  <a:srgbClr val="002060"/>
                </a:solidFill>
              </a:rPr>
              <a:t> – наиболее рациональное положение тела баскетболиста, из   которого удобно начинать выполнение любого технического приема; основное требование к параллельной стойке – равномерное распределение веса тела на обе ноги (ноги на ширине плеч или несколько шире) за счет сгибания коленей (135</a:t>
            </a:r>
            <a:r>
              <a:rPr lang="ru-RU" sz="1600" baseline="30000" dirty="0">
                <a:solidFill>
                  <a:srgbClr val="002060"/>
                </a:solidFill>
              </a:rPr>
              <a:t>0</a:t>
            </a:r>
            <a:r>
              <a:rPr lang="ru-RU" sz="1600" dirty="0">
                <a:solidFill>
                  <a:srgbClr val="002060"/>
                </a:solidFill>
              </a:rPr>
              <a:t>)</a:t>
            </a:r>
            <a:r>
              <a:rPr lang="ru-RU" sz="1600" baseline="300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 и угла наклона туловища вперед (плечи над коленями).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7" y="701679"/>
            <a:ext cx="9293629" cy="5664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7039" y="116904"/>
            <a:ext cx="4035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2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1" y="385011"/>
            <a:ext cx="1165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популярен во всем мире и имеет огромное количество поклонников по всему миру. В баскетбол играют дети,  молодёжь и люди старшего поколения. Играть в баскетбол можно круглый год: летом для игры на свежем воздухе подойдет  открытая площадка, в зимний период - зал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зрелищный и динамичный вид спорта. Для игры в баскетбол характерны самые различные движения: от ходьбы и бега, до резких поворотов и прыжков, ведения и бросков мяча. Процесс игры насыщен большим количеством перемещений, физическим контактом в противоборстве с соперником, постоянной сменой игровых действий, осуществляемых в неожиданно возникающих ситуациях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средств физического воспитания  и занимает  одно из ведущих разделов в образовательной программе по физической культуре.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координационные и скоростные способности, гибкость и выносливость, что имеет важное значение, как в физкультурно-спортивной деятельности, так и в повседневной жизни обучающихся. </a:t>
            </a:r>
          </a:p>
          <a:p>
            <a:pPr indent="457200"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9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385011"/>
            <a:ext cx="116585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координационных способностей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актуальным, так как  в процессе физического воспитания в ходе этого процесса совершенствуется координация движений, а значит, оттачивается способность владеть своим телом и быстро перестраивать двигательную деятельность по ходу меняющейся ситуации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53340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наиболее важным специфическим координационным способностям баскетболиста относятся способность к реагированию; способность к ориентированию в пространстве; равновесие; ритм; способности к воспроизведению, дифференцированию, оценке и отмериванию пространственных, временных и силовых параметров движений; быстроту перестроения двигательных действий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533400"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занятии баскетболом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глазомер, расширяется поле зрения, разнообразие движений способствует укреплению нервной системы, двигательного аппарата, улучшению обмена веществ и деятельность всех систем организма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баскетболом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формировать настойчивость, смелость, решительность, честность, уверенность в себе, дают возможность научиться работать в команде.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02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42" y="144379"/>
            <a:ext cx="116706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рационально согласовывать движения звеньев тела при решении конкретных двигательных задач.</a:t>
            </a:r>
          </a:p>
          <a:p>
            <a:pPr algn="just"/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согласовывать движения различных частей тела.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ДВИЖЕНИЙ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чрезмерных степеней свободы наших органов движения, то есть превращение их в управляемые системы. (Н.А. Бернштейн).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25 - 30 лет ученые начали широко пользоваться понятием «координационные способности». Существует множество определений данного понятия. 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 Карпеев предлагает рассматривать «координационные способности» как способность согласовывать двигательные действия, обеспечивающие высокую эффективность управления движениями в соответствии с поставленной целью и взаимодействием с другими уровнями координации в деятельности человека . 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 Платонов считает, что под координационными способностями следует понимать умение человека наиболее совершенно, быстро, точно, целесообразно, экономно и находчиво решать двигательные задачи, особенно сложные и возникающие неожиданно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6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810380" y="1071546"/>
            <a:ext cx="3654136" cy="17859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Классификации координационных способностей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319" y="844660"/>
            <a:ext cx="4786346" cy="14287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/>
              </a:rPr>
              <a:t>Способность к реагированию </a:t>
            </a:r>
            <a:r>
              <a:rPr lang="ru-RU" sz="1400" dirty="0">
                <a:solidFill>
                  <a:srgbClr val="002060"/>
                </a:solidFill>
                <a:latin typeface="Arial"/>
              </a:rPr>
              <a:t>это способность быстро и точно начать движения соответственно определенному сигналу.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95" y="2759033"/>
            <a:ext cx="4786346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b="1" i="1" dirty="0">
                <a:solidFill>
                  <a:srgbClr val="002060"/>
                </a:solidFill>
                <a:latin typeface="Arial"/>
              </a:rPr>
              <a:t>Способность к равновесию </a:t>
            </a:r>
            <a:r>
              <a:rPr lang="ru-RU" sz="1400" dirty="0">
                <a:solidFill>
                  <a:srgbClr val="002060"/>
                </a:solidFill>
                <a:latin typeface="Arial"/>
              </a:rPr>
              <a:t>– это сохранение устойчивого положения тела в условиях разнообразных движений и поз. Различают статическое и динамическое равновесие.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9720" y="4643446"/>
            <a:ext cx="4714908" cy="2000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b="1" i="1" dirty="0">
                <a:solidFill>
                  <a:srgbClr val="002060"/>
                </a:solidFill>
                <a:latin typeface="Arial"/>
              </a:rPr>
              <a:t>Ориентационная способность </a:t>
            </a:r>
            <a:r>
              <a:rPr lang="ru-RU" sz="1400" dirty="0">
                <a:solidFill>
                  <a:srgbClr val="002060"/>
                </a:solidFill>
                <a:latin typeface="Arial"/>
              </a:rPr>
              <a:t>– это способность к определению и изменению положения тела в пространстве и во времени, особенно с учетом изменяющихся ситуации или движущегося объекта.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81786" y="5301208"/>
            <a:ext cx="3582730" cy="13425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Ритмическая способность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способность определять и реализовывать характерные динамические изменения в процессе двигательного акта. </a:t>
            </a:r>
          </a:p>
        </p:txBody>
      </p:sp>
      <p:cxnSp>
        <p:nvCxnSpPr>
          <p:cNvPr id="12" name="Прямая со стрелкой 11"/>
          <p:cNvCxnSpPr>
            <a:endCxn id="6" idx="3"/>
          </p:cNvCxnSpPr>
          <p:nvPr/>
        </p:nvCxnSpPr>
        <p:spPr>
          <a:xfrm flipH="1" flipV="1">
            <a:off x="5263665" y="1559040"/>
            <a:ext cx="1546715" cy="441200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263665" y="2500306"/>
            <a:ext cx="1832467" cy="643736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524628" y="2714620"/>
            <a:ext cx="1071570" cy="2362706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626265" y="2755831"/>
            <a:ext cx="1230697" cy="456607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8167344" y="2857496"/>
            <a:ext cx="169192" cy="2443712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8409797" y="3227258"/>
            <a:ext cx="3606702" cy="15019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/>
              </a:rPr>
              <a:t>Способность к дифференцированию </a:t>
            </a:r>
            <a:r>
              <a:rPr lang="ru-RU" sz="1400" dirty="0">
                <a:solidFill>
                  <a:srgbClr val="002060"/>
                </a:solidFill>
                <a:latin typeface="Arial"/>
              </a:rPr>
              <a:t>– это способность к достижению высокой точности и экономичности отдельных частей и фаз движения, а также движения в целом.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295" y="178564"/>
            <a:ext cx="11815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КООРДИНАЦИОННЫХ СПОСОБНОСТЕЙ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211427"/>
      </p:ext>
    </p:extLst>
  </p:cSld>
  <p:clrMapOvr>
    <a:masterClrMapping/>
  </p:clrMapOvr>
  <p:transition advTm="1606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2525" y="188640"/>
            <a:ext cx="109487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КООРДИНАЦИОННЫХ СПОСОБНОСТЕЙ </a:t>
            </a:r>
            <a:endParaRPr lang="ru-RU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404" y="1009406"/>
            <a:ext cx="8836334" cy="369332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пространственных, временных и динамических параметров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8726" y="1594772"/>
            <a:ext cx="9754174" cy="923330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Изменение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условий,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порядка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средств, их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вес, высота; изменение площади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 или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их подвижности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упражнениях на равновесие и так далее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730" y="2807495"/>
            <a:ext cx="10353330" cy="369332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Комбинации двигательных навыков; сочетания ходьбы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прыжками,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бега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ловли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634" y="3466220"/>
            <a:ext cx="11271170" cy="1754326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упражнений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сигналу или в ограниченное время. 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объектов действия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сигнальных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раздражителей, требующих срочной перемены действий, например, изменение скорости или темпа выполнения упражнений по звуковому или зрительному сигналу, мгновенный переход от атакующих действий к защитным по звуковому сигналу и наоборот, игровые упражнения с увеличенным числом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мячей;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упражнений в условиях, ограничивающих или исключающих зрительный контроль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730" y="5509939"/>
            <a:ext cx="10353330" cy="369332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550808"/>
      </p:ext>
    </p:extLst>
  </p:cSld>
  <p:clrMapOvr>
    <a:masterClrMapping/>
  </p:clrMapOvr>
  <p:transition advTm="3745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853" y="899339"/>
            <a:ext cx="11442031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на месте с поворотами на 90 и 130° с ведением одного или двух мячей.</a:t>
            </a:r>
          </a:p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 виды бега с одновременным ведением двух мячей: с высоким подниманием бедра, выбрасывая прямые ноги вперед,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доскоками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двух ногах и на одной ноге и т.д.</a:t>
            </a:r>
          </a:p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Передачи мяча в парах с сопротивлением. Игроки в паре передают друг другу мяч от земли, расстояние между ними 4-5 м. Защитник пытается перехватить мяч. Упражнение выполняется сначала на месте, потом в движении.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в «пятнашки» в парах с ведением мяча обоими игроками.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в «пятнашки» в передачах. Двое водящих передают друг другу мяч и стараются запятнать остальных игроков, ведущих мячи, дотронувшись до них мячом, не выпуская его из рук. Запятнанный игрок присоединяется к водящим.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через гимнастическую скамейку с одновременными передачами в стену. Выполняются одним или двумя мячами.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127" y="68342"/>
            <a:ext cx="1015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БАСКЕТБОЛА ДЛЯ РАЗВИТИЯ КООРДИНАЦИОННЫХ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051" y="1347184"/>
            <a:ext cx="1102092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Ходьба по гимнастическому бревну с одновременным жонглированием двумя мячами.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через скакалку с ведением мяча. Крутящие скакалку тоже ведут мяч.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через длинную скакалку в парах с передачами мяча. Крутящие скакалку игроки тоже отдают пас друг другу.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через скакалку с бросками по кольцу. Прыгающий через скакалку игрок находится на расстоянии 4-5 м от кольца. 2-3 игрока поочередно подают ему мячи. Ловля передачи и бросок по кольцу выполняются в одном прыжке.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6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339" y="462590"/>
            <a:ext cx="11030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Рывок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ведением одного или двух мячей на 5- 6 м, кувырок вперед с мячом в руках и вновь рывок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с качением мяча перед собой. Партнер поддерживает ноги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«чехарду» с ведением мяча каждым игроком. Во время прыжка игрок берет мяч в руки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Броски по кольцу после быстрого ведения с поворотом на 90 или 180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Одновременный выпуск и ловля двух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хватом сверху.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стойки подбрасывание и ловля мяча с одновременным касанием пола во время полета мяча.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животе подбрасывание и ловля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(жонглирование).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19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3|1.3|1.3|1.3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1.9|3.9|2.9|3.6|2.9|4.6|3|2.9|4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adical_sports_TP01090286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Тема Offi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adical_sports_TP01090286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Тема Offi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1724</Words>
  <Application>Microsoft Office PowerPoint</Application>
  <PresentationFormat>Широкоэкранный</PresentationFormat>
  <Paragraphs>119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Impact</vt:lpstr>
      <vt:lpstr>Times New Roman</vt:lpstr>
      <vt:lpstr>Тема Office</vt:lpstr>
      <vt:lpstr>1_radical_sports_TP01090286</vt:lpstr>
      <vt:lpstr>2_radical_sports_TP01090286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Start</dc:creator>
  <cp:lastModifiedBy>HP</cp:lastModifiedBy>
  <cp:revision>33</cp:revision>
  <dcterms:created xsi:type="dcterms:W3CDTF">2021-04-29T18:44:19Z</dcterms:created>
  <dcterms:modified xsi:type="dcterms:W3CDTF">2021-06-16T12:50:22Z</dcterms:modified>
</cp:coreProperties>
</file>