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6" r:id="rId4"/>
    <p:sldId id="259" r:id="rId5"/>
    <p:sldId id="267" r:id="rId6"/>
    <p:sldId id="262" r:id="rId7"/>
    <p:sldId id="261" r:id="rId8"/>
    <p:sldId id="260" r:id="rId9"/>
    <p:sldId id="271" r:id="rId10"/>
    <p:sldId id="263" r:id="rId11"/>
    <p:sldId id="268" r:id="rId12"/>
    <p:sldId id="269" r:id="rId13"/>
    <p:sldId id="275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51550-02F8-4955-93F4-94EC04BE350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A15B-955A-4A00-BCDD-B8A110BD4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6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30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5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91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08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6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0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5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1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5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5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8A15B-955A-4A00-BCDD-B8A110BD42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3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8E69A7-BF5B-4CA1-8122-348A80982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5A4C26-7A86-4E00-AFA7-1F08E54DD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356E98-8024-4811-929D-EF1CA5B2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6EF45E-F65A-4A07-915E-6625867F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F264FB-90D3-47EE-B3E2-4F045ED2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9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46FC1B-2791-47CC-B8B4-5B3ABA4A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812171-A7F8-4931-B0A5-CE70F8B5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23A4AA-5DFA-4214-90CB-AA864B03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C9C67A-2A18-42B5-BB22-1C95B954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6709B3-282F-4C39-BF6E-21C379D1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9102816-E866-4CBA-9955-8CD8418D7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E722386-F5E6-411E-894B-1D7D3F123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EBC073-134E-42B9-A9D5-29492771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A7AA47-34DD-4204-95C0-7FF61CCF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28C6C9-DB09-4EAF-8D5F-32389EAB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8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17AD6-4773-4A96-A3BB-A3A1FBD4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84D71-E92A-40F3-9A72-781D19CF6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553E38-3F47-448B-8C9A-69765B58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E373C8-F31D-4D70-BCA2-A6395BD6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73750C-4255-42E6-81AE-D6F7CEE3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6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8714B-99A0-4C10-ACAC-59405CB3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8806E4-82A7-4953-A345-536B7FB56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565941-5AF8-4595-A7B2-F44099E9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5D1971-4450-4DA1-8A19-AE223BD7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BE1058-B86C-46A1-99CF-0E3BA039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1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48A43E-6844-40F1-A310-63E2B2A8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6A5A83-CA86-49CA-839C-20D065F77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627D8C-3F22-4C89-ABCE-5B9C59CE1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E9DA12-A16A-4BE0-801F-AF1BE196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08C57A-5C79-4F49-87A2-C844607F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978265-D469-45A0-8988-D96C8A1E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6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9F931-11DE-4958-B947-1DD0D516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F0988D-5303-43CA-A5F9-59BAFA0A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B5FB0F-5D33-42D2-AAAC-1B66DF0B6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327056-A976-4B67-8426-1216F6450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22CE56-6A49-439B-88C6-6FF1385B1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46A45F8-9FFA-4E3C-97CA-A59EE063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874B148-8F62-4DBA-8D6B-5FF3658F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C630967-FCED-4F7E-A006-7B78213B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8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7CEDB-E1CE-4866-ABFC-12BDEAE3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C1C1293-2880-4EE4-85C6-64F1EE77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BCE0DB-7FCE-4941-94FF-12D992FA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0F63A5-49F6-4413-BB65-7124BAA4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D364C4-651C-49EC-818A-934036E4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74237F0-3843-4836-83D5-ED39D10D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235032-A866-4346-B475-5522E6F1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3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FC0585-9466-4D71-A4E8-874B8250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5833C5-20EC-4AD4-8DDB-E2BF2131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7E2286-4702-40B8-B27F-2E771BDA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9BA186-105A-4356-B5AE-F48E4E57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88BF22-D2D6-4F82-9498-0C82632A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CC13CC-1865-4CF8-8510-3FE2E23F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1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DCCF0-2CBB-4EB0-93C6-8276BAD1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4DF607F-CA05-4F65-8B03-0F5B88F67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02146AD-9C23-4213-ABD7-94418AC8F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5AB35F-3ACE-49B0-98BD-699F8B01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A575FD-BE6B-4735-AC48-3F08EBAF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3B0B5C-5CC6-4763-87FC-1B13917C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8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870426-86BA-4EBA-B710-D122D7A4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E45913-31EE-4AA8-A256-84E1AFC5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817BD4-F46F-4C4E-88AA-F459CA014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88EC-4D75-43DE-843E-433C50A9E0A3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CCB56-E22B-4F6A-8027-D08E341E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A17BC0-2613-4D99-847C-7070F6A2F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233C-EA56-460D-A99D-EFDB0205A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0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trailopiter" TargetMode="External"/><Relationship Id="rId4" Type="http://schemas.openxmlformats.org/officeDocument/2006/relationships/hyperlink" Target="http://www.yq.cz/trail-o/Temp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199" y="663880"/>
            <a:ext cx="9606280" cy="3142817"/>
          </a:xfrm>
          <a:solidFill>
            <a:schemeClr val="bg1">
              <a:alpha val="64000"/>
            </a:schemeClr>
          </a:solidFill>
        </p:spPr>
        <p:txBody>
          <a:bodyPr>
            <a:noAutofit/>
          </a:bodyPr>
          <a:lstStyle/>
          <a:p>
            <a:r>
              <a:rPr lang="ru-RU" sz="7500" b="1" dirty="0" err="1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Трейл</a:t>
            </a:r>
            <a:r>
              <a:rPr lang="ru-RU" sz="75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-ориентирование  как спорт равных возможностей</a:t>
            </a:r>
            <a:endParaRPr lang="ru-RU" sz="7500" b="1" dirty="0"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8091812" y="4681231"/>
            <a:ext cx="3832965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Волков А.М</a:t>
            </a:r>
            <a:r>
              <a:rPr lang="ru-RU" dirty="0"/>
              <a:t>., </a:t>
            </a:r>
            <a:r>
              <a:rPr lang="ru-RU" dirty="0" err="1"/>
              <a:t>к.п.н</a:t>
            </a:r>
            <a:r>
              <a:rPr lang="ru-RU" dirty="0"/>
              <a:t>., методист ГБОУ «Балтийский берег», старший тренер спортивной сборной команды России по </a:t>
            </a:r>
            <a:r>
              <a:rPr lang="ru-RU" dirty="0" err="1"/>
              <a:t>трейл</a:t>
            </a:r>
            <a:r>
              <a:rPr lang="ru-RU" dirty="0"/>
              <a:t>-ориентированию</a:t>
            </a:r>
          </a:p>
          <a:p>
            <a:pPr algn="r"/>
            <a:r>
              <a:rPr lang="en-US" dirty="0"/>
              <a:t>bb.sport@yandex.ru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99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330379"/>
            <a:ext cx="10485120" cy="772159"/>
          </a:xfrm>
          <a:solidFill>
            <a:schemeClr val="bg1">
              <a:alpha val="64000"/>
            </a:schemeClr>
          </a:solidFill>
        </p:spPr>
        <p:txBody>
          <a:bodyPr anchor="t">
            <a:noAutofit/>
          </a:bodyPr>
          <a:lstStyle/>
          <a:p>
            <a:r>
              <a:rPr lang="ru-RU" sz="5500" dirty="0">
                <a:ln>
                  <a:solidFill>
                    <a:schemeClr val="tx1"/>
                  </a:solidFill>
                </a:ln>
              </a:rPr>
              <a:t>Зачем учить символы в легендах?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1B4D12-76A1-4D0A-A88E-85D0C5456729}"/>
              </a:ext>
            </a:extLst>
          </p:cNvPr>
          <p:cNvSpPr txBox="1"/>
          <p:nvPr/>
        </p:nvSpPr>
        <p:spPr>
          <a:xfrm>
            <a:off x="614680" y="1381760"/>
            <a:ext cx="10942320" cy="240065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000" dirty="0"/>
              <a:t>В ориентировании, и в том числе в </a:t>
            </a:r>
            <a:r>
              <a:rPr lang="ru-RU" sz="3000" dirty="0" err="1"/>
              <a:t>трейл</a:t>
            </a:r>
            <a:r>
              <a:rPr lang="ru-RU" sz="3000" dirty="0"/>
              <a:t>-О – важно правильно работать с картой, в особенности – корректно читать легенды КП. Важно знать, на чём стоит КП, с какой стороны, у подножья или наверху и т.д. Именно на этом планировщики дистанций, в частности для </a:t>
            </a:r>
            <a:r>
              <a:rPr lang="ru-RU" sz="3000" dirty="0" err="1"/>
              <a:t>трейл</a:t>
            </a:r>
            <a:r>
              <a:rPr lang="ru-RU" sz="3000" dirty="0"/>
              <a:t>-О, и «ловят» участников.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29351B-C910-4549-95B2-C5A4C3511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8" y="3867423"/>
            <a:ext cx="2647494" cy="28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330379"/>
            <a:ext cx="10485120" cy="772159"/>
          </a:xfrm>
          <a:solidFill>
            <a:schemeClr val="bg1">
              <a:alpha val="64000"/>
            </a:schemeClr>
          </a:solidFill>
        </p:spPr>
        <p:txBody>
          <a:bodyPr anchor="t">
            <a:noAutofit/>
          </a:bodyPr>
          <a:lstStyle/>
          <a:p>
            <a:r>
              <a:rPr lang="ru-RU" sz="5500" dirty="0">
                <a:ln>
                  <a:solidFill>
                    <a:schemeClr val="tx1"/>
                  </a:solidFill>
                </a:ln>
              </a:rPr>
              <a:t>Универсальность </a:t>
            </a:r>
            <a:r>
              <a:rPr lang="ru-RU" sz="5500" dirty="0" err="1">
                <a:ln>
                  <a:solidFill>
                    <a:schemeClr val="tx1"/>
                  </a:solidFill>
                </a:ln>
              </a:rPr>
              <a:t>трейл</a:t>
            </a:r>
            <a:r>
              <a:rPr lang="ru-RU" sz="5500" dirty="0">
                <a:ln>
                  <a:solidFill>
                    <a:schemeClr val="tx1"/>
                  </a:solidFill>
                </a:ln>
              </a:rPr>
              <a:t>-О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1B4D12-76A1-4D0A-A88E-85D0C5456729}"/>
              </a:ext>
            </a:extLst>
          </p:cNvPr>
          <p:cNvSpPr txBox="1"/>
          <p:nvPr/>
        </p:nvSpPr>
        <p:spPr>
          <a:xfrm>
            <a:off x="614680" y="1381760"/>
            <a:ext cx="10942320" cy="101566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000" dirty="0"/>
              <a:t>Трейл-ориентирование можно проводить как в помещении, так и на улице. Как зимой, так и летом.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5B5E9E-9D73-47C4-9A38-911F351F6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0" y="2606214"/>
            <a:ext cx="5036820" cy="32461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49ABF9-B98E-4D75-9D7B-9E9FD43CE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2629691"/>
            <a:ext cx="4301215" cy="3222643"/>
          </a:xfrm>
          <a:prstGeom prst="rect">
            <a:avLst/>
          </a:prstGeom>
        </p:spPr>
      </p:pic>
      <p:sp>
        <p:nvSpPr>
          <p:cNvPr id="9" name="Стрелка: влево-вправо 8">
            <a:extLst>
              <a:ext uri="{FF2B5EF4-FFF2-40B4-BE49-F238E27FC236}">
                <a16:creationId xmlns:a16="http://schemas.microsoft.com/office/drawing/2014/main" xmlns="" id="{FD10B0A1-DCE9-4532-A8A7-1C1CBB07D3AF}"/>
              </a:ext>
            </a:extLst>
          </p:cNvPr>
          <p:cNvSpPr/>
          <p:nvPr/>
        </p:nvSpPr>
        <p:spPr>
          <a:xfrm>
            <a:off x="5419502" y="3739888"/>
            <a:ext cx="2088601" cy="144138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7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330379"/>
            <a:ext cx="10485120" cy="772159"/>
          </a:xfrm>
          <a:solidFill>
            <a:schemeClr val="bg1">
              <a:alpha val="64000"/>
            </a:schemeClr>
          </a:solidFill>
        </p:spPr>
        <p:txBody>
          <a:bodyPr anchor="t">
            <a:noAutofit/>
          </a:bodyPr>
          <a:lstStyle/>
          <a:p>
            <a:r>
              <a:rPr lang="ru-RU" sz="5500" dirty="0">
                <a:ln>
                  <a:solidFill>
                    <a:schemeClr val="tx1"/>
                  </a:solidFill>
                </a:ln>
              </a:rPr>
              <a:t>Универсальность </a:t>
            </a:r>
            <a:r>
              <a:rPr lang="ru-RU" sz="5500" dirty="0" err="1">
                <a:ln>
                  <a:solidFill>
                    <a:schemeClr val="tx1"/>
                  </a:solidFill>
                </a:ln>
              </a:rPr>
              <a:t>трейл</a:t>
            </a:r>
            <a:r>
              <a:rPr lang="ru-RU" sz="5500" dirty="0">
                <a:ln>
                  <a:solidFill>
                    <a:schemeClr val="tx1"/>
                  </a:solidFill>
                </a:ln>
              </a:rPr>
              <a:t>-О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F6EC05-CF47-4F81-B999-A76F1528B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93" y="1741996"/>
            <a:ext cx="5625456" cy="38830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F16118-75AE-40DD-883D-463511425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412" y="1741996"/>
            <a:ext cx="4914495" cy="3883058"/>
          </a:xfrm>
          <a:prstGeom prst="rect">
            <a:avLst/>
          </a:prstGeom>
        </p:spPr>
      </p:pic>
      <p:sp>
        <p:nvSpPr>
          <p:cNvPr id="10" name="Стрелка: влево-вправо 9">
            <a:extLst>
              <a:ext uri="{FF2B5EF4-FFF2-40B4-BE49-F238E27FC236}">
                <a16:creationId xmlns:a16="http://schemas.microsoft.com/office/drawing/2014/main" xmlns="" id="{7E2B03EC-E13D-4884-B116-BBA6185E8060}"/>
              </a:ext>
            </a:extLst>
          </p:cNvPr>
          <p:cNvSpPr/>
          <p:nvPr/>
        </p:nvSpPr>
        <p:spPr>
          <a:xfrm>
            <a:off x="5419502" y="3739888"/>
            <a:ext cx="2088601" cy="144138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433" y="147499"/>
            <a:ext cx="6683604" cy="772159"/>
          </a:xfrm>
          <a:solidFill>
            <a:schemeClr val="bg1">
              <a:alpha val="64000"/>
            </a:schemeClr>
          </a:solidFill>
        </p:spPr>
        <p:txBody>
          <a:bodyPr anchor="t">
            <a:noAutofit/>
          </a:bodyPr>
          <a:lstStyle/>
          <a:p>
            <a:r>
              <a:rPr lang="ru-RU" sz="5500" dirty="0">
                <a:ln>
                  <a:solidFill>
                    <a:schemeClr val="tx1"/>
                  </a:solidFill>
                </a:ln>
              </a:rPr>
              <a:t>Полезные ссылки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1B4D12-76A1-4D0A-A88E-85D0C5456729}"/>
              </a:ext>
            </a:extLst>
          </p:cNvPr>
          <p:cNvSpPr txBox="1"/>
          <p:nvPr/>
        </p:nvSpPr>
        <p:spPr>
          <a:xfrm>
            <a:off x="711200" y="1078190"/>
            <a:ext cx="10972800" cy="240065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hlinkClick r:id="rId4"/>
              </a:rPr>
              <a:t>http://www.yq.cz/trail-o/TempO/</a:t>
            </a:r>
            <a:r>
              <a:rPr lang="ru-RU" sz="3000" dirty="0"/>
              <a:t> (тренировки-тренажёры по дистанциям </a:t>
            </a:r>
            <a:r>
              <a:rPr lang="ru-RU" sz="3000" dirty="0" err="1" smtClean="0"/>
              <a:t>ТрейлО</a:t>
            </a:r>
            <a:r>
              <a:rPr lang="ru-RU" sz="30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hlinkClick r:id="rId5"/>
              </a:rPr>
              <a:t>https://vk.com/trailopiter</a:t>
            </a:r>
            <a:r>
              <a:rPr lang="ru-RU" sz="3000" dirty="0"/>
              <a:t> </a:t>
            </a:r>
            <a:endParaRPr lang="ru-RU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/>
              <a:t>(информационная ВК-группа)</a:t>
            </a:r>
            <a:endParaRPr lang="ru-RU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6702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181" y="1537888"/>
            <a:ext cx="9895561" cy="929739"/>
          </a:xfrm>
          <a:solidFill>
            <a:schemeClr val="bg1">
              <a:alpha val="64000"/>
            </a:schemeClr>
          </a:solidFill>
        </p:spPr>
        <p:txBody>
          <a:bodyPr anchor="t">
            <a:noAutofit/>
          </a:bodyPr>
          <a:lstStyle/>
          <a:p>
            <a:r>
              <a:rPr lang="ru-RU" sz="5400" b="1" dirty="0"/>
              <a:t>СПАСИБО ЗА ВНИМАНИЕ</a:t>
            </a:r>
            <a:r>
              <a:rPr lang="ru-RU" sz="5400" dirty="0"/>
              <a:t>!</a:t>
            </a:r>
            <a:br>
              <a:rPr lang="ru-RU" sz="5400" dirty="0"/>
            </a:br>
            <a:endParaRPr lang="ru-RU" sz="55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1B4D12-76A1-4D0A-A88E-85D0C5456729}"/>
              </a:ext>
            </a:extLst>
          </p:cNvPr>
          <p:cNvSpPr txBox="1"/>
          <p:nvPr/>
        </p:nvSpPr>
        <p:spPr>
          <a:xfrm>
            <a:off x="5586608" y="4560425"/>
            <a:ext cx="6172548" cy="224676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Волков А.М</a:t>
            </a:r>
            <a:r>
              <a:rPr lang="ru-RU" sz="2800" dirty="0" smtClean="0"/>
              <a:t>., </a:t>
            </a:r>
            <a:r>
              <a:rPr lang="ru-RU" sz="2800" dirty="0" err="1" smtClean="0"/>
              <a:t>к.п.н</a:t>
            </a:r>
            <a:r>
              <a:rPr lang="ru-RU" sz="2800" dirty="0" smtClean="0"/>
              <a:t>., методист ГБОУ «Балтийский берег», старший тренер спортивной сборной команды России по </a:t>
            </a:r>
            <a:r>
              <a:rPr lang="ru-RU" sz="2800" dirty="0" err="1" smtClean="0"/>
              <a:t>трейл</a:t>
            </a:r>
            <a:r>
              <a:rPr lang="ru-RU" sz="2800" dirty="0" smtClean="0"/>
              <a:t>-ориентированию</a:t>
            </a:r>
          </a:p>
          <a:p>
            <a:pPr algn="r"/>
            <a:r>
              <a:rPr lang="en-US" sz="2800" dirty="0"/>
              <a:t>bb.sport@yandex.ru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453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760" y="457200"/>
            <a:ext cx="10474960" cy="6400800"/>
          </a:xfrm>
          <a:solidFill>
            <a:schemeClr val="bg1">
              <a:alpha val="64000"/>
            </a:schemeClr>
          </a:solidFill>
        </p:spPr>
        <p:txBody>
          <a:bodyPr anchor="t">
            <a:noAutofit/>
          </a:bodyPr>
          <a:lstStyle/>
          <a:p>
            <a:pPr algn="l"/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>Трейл-ориентирование или </a:t>
            </a:r>
            <a:r>
              <a:rPr lang="ru-RU" sz="3000" dirty="0" err="1" smtClean="0">
                <a:ln>
                  <a:solidFill>
                    <a:schemeClr val="tx1"/>
                  </a:solidFill>
                </a:ln>
                <a:latin typeface="+mn-lt"/>
              </a:rPr>
              <a:t>ТрейлО</a:t>
            </a:r>
            <a:r>
              <a:rPr lang="ru-RU" sz="3000" dirty="0" smtClean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br>
              <a:rPr lang="ru-RU" sz="3000" dirty="0" smtClean="0">
                <a:ln>
                  <a:solidFill>
                    <a:schemeClr val="tx1"/>
                  </a:solidFill>
                </a:ln>
                <a:latin typeface="+mn-lt"/>
              </a:rPr>
            </a:br>
            <a:r>
              <a:rPr lang="ru-RU" sz="3000" dirty="0" smtClean="0">
                <a:ln>
                  <a:solidFill>
                    <a:schemeClr val="tx1"/>
                  </a:solidFill>
                </a:ln>
                <a:latin typeface="+mn-lt"/>
              </a:rPr>
              <a:t>(</a:t>
            </a:r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>англ. </a:t>
            </a:r>
            <a:r>
              <a:rPr lang="ru-RU" sz="3000" dirty="0" err="1">
                <a:ln>
                  <a:solidFill>
                    <a:schemeClr val="tx1"/>
                  </a:solidFill>
                </a:ln>
                <a:latin typeface="+mn-lt"/>
              </a:rPr>
              <a:t>Trail</a:t>
            </a:r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ru-RU" sz="3000" dirty="0" err="1">
                <a:ln>
                  <a:solidFill>
                    <a:schemeClr val="tx1"/>
                  </a:solidFill>
                </a:ln>
                <a:latin typeface="+mn-lt"/>
              </a:rPr>
              <a:t>orienteering</a:t>
            </a:r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>/ </a:t>
            </a:r>
            <a:r>
              <a:rPr lang="ru-RU" sz="3000" dirty="0" err="1">
                <a:ln>
                  <a:solidFill>
                    <a:schemeClr val="tx1"/>
                  </a:solidFill>
                </a:ln>
                <a:latin typeface="+mn-lt"/>
              </a:rPr>
              <a:t>TrailO</a:t>
            </a:r>
            <a:r>
              <a:rPr lang="ru-RU" sz="3000" dirty="0" smtClean="0">
                <a:ln>
                  <a:solidFill>
                    <a:schemeClr val="tx1"/>
                  </a:solidFill>
                </a:ln>
                <a:latin typeface="+mn-lt"/>
              </a:rPr>
              <a:t>): </a:t>
            </a:r>
            <a:r>
              <a:rPr lang="ru-RU" sz="3000" dirty="0" smtClean="0">
                <a:ln>
                  <a:solidFill>
                    <a:schemeClr val="tx1"/>
                  </a:solidFill>
                </a:ln>
                <a:latin typeface="+mn-lt"/>
              </a:rPr>
              <a:t>одна</a:t>
            </a:r>
            <a:r>
              <a:rPr lang="ru-RU" sz="3000" dirty="0" smtClean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>из четырёх </a:t>
            </a:r>
            <a:r>
              <a:rPr lang="ru-RU" sz="3000" dirty="0" smtClean="0">
                <a:ln>
                  <a:solidFill>
                    <a:schemeClr val="tx1"/>
                  </a:solidFill>
                </a:ln>
                <a:latin typeface="+mn-lt"/>
              </a:rPr>
              <a:t>дисциплин</a:t>
            </a:r>
            <a:r>
              <a:rPr lang="ru-RU" sz="3000" dirty="0" smtClean="0">
                <a:ln>
                  <a:solidFill>
                    <a:schemeClr val="tx1"/>
                  </a:solidFill>
                </a:ln>
                <a:latin typeface="+mn-lt"/>
              </a:rPr>
              <a:t> </a:t>
            </a:r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>спортивного ориентирования.</a:t>
            </a:r>
            <a:b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</a:br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</a:br>
            <a:r>
              <a:rPr lang="ru-RU" sz="3000" dirty="0">
                <a:latin typeface="+mn-lt"/>
                <a:ea typeface="+mn-ea"/>
                <a:cs typeface="+mn-cs"/>
              </a:rPr>
              <a:t>В отличие от остальных видов спортивного ориентирования, в которых основной задачей спортсмена является скорость преодоления дистанции, в </a:t>
            </a:r>
            <a:r>
              <a:rPr lang="ru-RU" sz="3000" dirty="0" err="1">
                <a:latin typeface="+mn-lt"/>
                <a:ea typeface="+mn-ea"/>
                <a:cs typeface="+mn-cs"/>
              </a:rPr>
              <a:t>трейл</a:t>
            </a:r>
            <a:r>
              <a:rPr lang="ru-RU" sz="3000" dirty="0">
                <a:latin typeface="+mn-lt"/>
                <a:ea typeface="+mn-ea"/>
                <a:cs typeface="+mn-cs"/>
              </a:rPr>
              <a:t>-ориентировании основной задачей является определение правильности установки на местности специальных флагов - контрольных пунктов (КП) в точках, обозначенных на карте и описанных легендой КП.</a:t>
            </a:r>
            <a:br>
              <a:rPr lang="ru-RU" sz="3000" dirty="0">
                <a:latin typeface="+mn-lt"/>
                <a:ea typeface="+mn-ea"/>
                <a:cs typeface="+mn-cs"/>
              </a:rPr>
            </a:br>
            <a:r>
              <a:rPr lang="ru-RU" sz="3000" dirty="0">
                <a:latin typeface="+mn-lt"/>
                <a:ea typeface="+mn-ea"/>
                <a:cs typeface="+mn-cs"/>
              </a:rPr>
              <a:t/>
            </a:r>
            <a:br>
              <a:rPr lang="ru-RU" sz="3000" dirty="0">
                <a:latin typeface="+mn-lt"/>
                <a:ea typeface="+mn-ea"/>
                <a:cs typeface="+mn-cs"/>
              </a:rPr>
            </a:br>
            <a:r>
              <a:rPr lang="ru-RU" sz="3000" dirty="0">
                <a:latin typeface="+mn-lt"/>
                <a:ea typeface="+mn-ea"/>
                <a:cs typeface="+mn-cs"/>
              </a:rPr>
              <a:t>Поэтому данный вид ориентирования доступен всем категориям участников: в том числе и спортсменам с ограниченными возможностями здоровья, и тем, кому противопоказан бег и физические нагрузки</a:t>
            </a:r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>.</a:t>
            </a:r>
            <a:b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</a:br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/>
            </a:r>
            <a:b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</a:br>
            <a:r>
              <a:rPr lang="ru-RU" sz="3000" dirty="0">
                <a:ln>
                  <a:solidFill>
                    <a:schemeClr val="tx1"/>
                  </a:solidFill>
                </a:ln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130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1B4D12-76A1-4D0A-A88E-85D0C5456729}"/>
              </a:ext>
            </a:extLst>
          </p:cNvPr>
          <p:cNvSpPr txBox="1"/>
          <p:nvPr/>
        </p:nvSpPr>
        <p:spPr>
          <a:xfrm>
            <a:off x="964504" y="263998"/>
            <a:ext cx="10719496" cy="224676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Т</a:t>
            </a:r>
            <a:r>
              <a:rPr lang="ru-RU" sz="2800" dirty="0" err="1" smtClean="0"/>
              <a:t>рейл</a:t>
            </a:r>
            <a:r>
              <a:rPr lang="ru-RU" sz="2800" dirty="0" smtClean="0"/>
              <a:t>-ориентирование </a:t>
            </a:r>
            <a:r>
              <a:rPr lang="ru-RU" sz="2800" dirty="0"/>
              <a:t>является уникальной спортивной дисциплиной: </a:t>
            </a:r>
            <a:r>
              <a:rPr lang="ru-RU" sz="2800" dirty="0" smtClean="0"/>
              <a:t>в </a:t>
            </a:r>
            <a:r>
              <a:rPr lang="ru-RU" sz="2800" dirty="0"/>
              <a:t>равных соревновательных </a:t>
            </a:r>
            <a:r>
              <a:rPr lang="ru-RU" sz="2800" dirty="0" smtClean="0"/>
              <a:t>условиях </a:t>
            </a:r>
            <a:r>
              <a:rPr lang="ru-RU" sz="2800" dirty="0"/>
              <a:t>оказываются спортсмены с различными двигательными возможностями, что делает </a:t>
            </a:r>
            <a:r>
              <a:rPr lang="ru-RU" sz="2800" dirty="0" err="1"/>
              <a:t>трейл</a:t>
            </a:r>
            <a:r>
              <a:rPr lang="ru-RU" sz="2800" dirty="0"/>
              <a:t>-ориентирование по настоящему </a:t>
            </a:r>
            <a:r>
              <a:rPr lang="ru-RU" sz="2800" dirty="0" smtClean="0"/>
              <a:t>– </a:t>
            </a:r>
          </a:p>
          <a:p>
            <a:pPr algn="ctr"/>
            <a:r>
              <a:rPr lang="ru-RU" sz="2800" dirty="0" smtClean="0"/>
              <a:t>спортом </a:t>
            </a:r>
            <a:r>
              <a:rPr lang="ru-RU" sz="2800" dirty="0"/>
              <a:t>равных возможностей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E:\трейлО ФОТО\Солянко 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1" b="11632"/>
          <a:stretch/>
        </p:blipFill>
        <p:spPr bwMode="auto">
          <a:xfrm>
            <a:off x="2367419" y="2630466"/>
            <a:ext cx="7643821" cy="39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3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2140" y="147499"/>
            <a:ext cx="3896360" cy="772159"/>
          </a:xfrm>
          <a:solidFill>
            <a:schemeClr val="bg1">
              <a:alpha val="64000"/>
            </a:schemeClr>
          </a:solidFill>
        </p:spPr>
        <p:txBody>
          <a:bodyPr anchor="t">
            <a:noAutofit/>
          </a:bodyPr>
          <a:lstStyle/>
          <a:p>
            <a:r>
              <a:rPr lang="ru-RU" sz="5500" dirty="0">
                <a:ln>
                  <a:solidFill>
                    <a:schemeClr val="tx1"/>
                  </a:solidFill>
                </a:ln>
              </a:rPr>
              <a:t>В чём суть?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1B4D12-76A1-4D0A-A88E-85D0C5456729}"/>
              </a:ext>
            </a:extLst>
          </p:cNvPr>
          <p:cNvSpPr txBox="1"/>
          <p:nvPr/>
        </p:nvSpPr>
        <p:spPr>
          <a:xfrm>
            <a:off x="711200" y="1078190"/>
            <a:ext cx="10972800" cy="424731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000" dirty="0"/>
              <a:t>* Дистанция </a:t>
            </a:r>
            <a:r>
              <a:rPr lang="ru-RU" sz="3000" dirty="0" err="1"/>
              <a:t>трейл</a:t>
            </a:r>
            <a:r>
              <a:rPr lang="ru-RU" sz="3000" dirty="0"/>
              <a:t>-О проходит вдоль тропинки/дороги.</a:t>
            </a:r>
            <a:br>
              <a:rPr lang="ru-RU" sz="3000" dirty="0"/>
            </a:br>
            <a:endParaRPr lang="ru-RU" sz="3000" dirty="0"/>
          </a:p>
          <a:p>
            <a:r>
              <a:rPr lang="ru-RU" sz="3000" dirty="0"/>
              <a:t>* В районе каждого КП располагается точка принятия решения (ТР) не обозначенная в карте, а на местности представлена в виде стойки с номером. С ТР спортсмен видит не одну призму, как в обычном ориентировании, а несколько. Их может быть от двух до шести</a:t>
            </a:r>
            <a:r>
              <a:rPr lang="en-US" sz="3000" dirty="0"/>
              <a:t> </a:t>
            </a:r>
            <a:r>
              <a:rPr lang="ru-RU" sz="3000" dirty="0"/>
              <a:t>для каждого КП. Призмы  расположены в определенном секторе и все хорошо просматриваются с точки принятия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65795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2140" y="147499"/>
            <a:ext cx="3896360" cy="772159"/>
          </a:xfrm>
          <a:solidFill>
            <a:schemeClr val="bg1">
              <a:alpha val="64000"/>
            </a:schemeClr>
          </a:solidFill>
        </p:spPr>
        <p:txBody>
          <a:bodyPr anchor="t">
            <a:noAutofit/>
          </a:bodyPr>
          <a:lstStyle/>
          <a:p>
            <a:r>
              <a:rPr lang="ru-RU" sz="5500" dirty="0">
                <a:ln>
                  <a:solidFill>
                    <a:schemeClr val="tx1"/>
                  </a:solidFill>
                </a:ln>
              </a:rPr>
              <a:t>В чём суть?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1B4D12-76A1-4D0A-A88E-85D0C5456729}"/>
              </a:ext>
            </a:extLst>
          </p:cNvPr>
          <p:cNvSpPr txBox="1"/>
          <p:nvPr/>
        </p:nvSpPr>
        <p:spPr>
          <a:xfrm>
            <a:off x="711200" y="1078190"/>
            <a:ext cx="10972800" cy="193899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000" dirty="0"/>
              <a:t>* Смотря легенду в карте, спортсмен выбирает наиболее подходящий под описанную ситуацию пункт на местности. Если ошибка – то к результату прибавляется штраф. </a:t>
            </a:r>
          </a:p>
          <a:p>
            <a:r>
              <a:rPr lang="ru-RU" sz="3000" dirty="0"/>
              <a:t>* Выигрывает тот, кто даст больше правильных ответов.</a:t>
            </a:r>
          </a:p>
        </p:txBody>
      </p:sp>
      <p:pic>
        <p:nvPicPr>
          <p:cNvPr id="1026" name="Picture 2" descr="E:\трейлО ФОТО\ЧР 2019 СПБ\P90502-1154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9" b="3181"/>
          <a:stretch/>
        </p:blipFill>
        <p:spPr bwMode="auto">
          <a:xfrm>
            <a:off x="7999980" y="3117574"/>
            <a:ext cx="2759878" cy="35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трейлО ФОТО\ЧР 2019 СПБ\ЧР 2019 ориентирование ПОДА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11747"/>
          <a:stretch/>
        </p:blipFill>
        <p:spPr bwMode="auto">
          <a:xfrm>
            <a:off x="711200" y="3418014"/>
            <a:ext cx="6084864" cy="32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7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E17D65B-F1E8-416B-976E-A057C80C89A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91" y="674370"/>
            <a:ext cx="6566217" cy="55092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53D5BA-1885-466C-AD24-4CEBB289C2E8}"/>
              </a:ext>
            </a:extLst>
          </p:cNvPr>
          <p:cNvSpPr txBox="1"/>
          <p:nvPr/>
        </p:nvSpPr>
        <p:spPr>
          <a:xfrm>
            <a:off x="2987040" y="6205974"/>
            <a:ext cx="648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данном случае правильный ответ - С</a:t>
            </a:r>
          </a:p>
        </p:txBody>
      </p:sp>
    </p:spTree>
    <p:extLst>
      <p:ext uri="{BB962C8B-B14F-4D97-AF65-F5344CB8AC3E}">
        <p14:creationId xmlns:p14="http://schemas.microsoft.com/office/powerpoint/2010/main" val="224932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AEC7E-D77D-4A12-9BFD-622D2437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4410" y="330379"/>
            <a:ext cx="5072380" cy="772159"/>
          </a:xfrm>
          <a:solidFill>
            <a:schemeClr val="bg1">
              <a:alpha val="64000"/>
            </a:schemeClr>
          </a:solidFill>
        </p:spPr>
        <p:txBody>
          <a:bodyPr anchor="t">
            <a:noAutofit/>
          </a:bodyPr>
          <a:lstStyle/>
          <a:p>
            <a:r>
              <a:rPr lang="ru-RU" sz="5500" dirty="0">
                <a:ln>
                  <a:solidFill>
                    <a:schemeClr val="tx1"/>
                  </a:solidFill>
                </a:ln>
              </a:rPr>
              <a:t>Что за буквы?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1B4D12-76A1-4D0A-A88E-85D0C5456729}"/>
              </a:ext>
            </a:extLst>
          </p:cNvPr>
          <p:cNvSpPr txBox="1"/>
          <p:nvPr/>
        </p:nvSpPr>
        <p:spPr>
          <a:xfrm>
            <a:off x="599440" y="1493520"/>
            <a:ext cx="10942320" cy="332398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000" dirty="0"/>
              <a:t>Призмы на местности не имеют надписей и определяются следующим образом слева-направо (даже если одна выше, другая ниже): самая левая призма-флаг «А», следующая «В», «C», «D», «E», «F» (в международных обозначениях: </a:t>
            </a:r>
            <a:r>
              <a:rPr lang="ru-RU" sz="3000" b="1" dirty="0" err="1"/>
              <a:t>A</a:t>
            </a:r>
            <a:r>
              <a:rPr lang="ru-RU" sz="3000" dirty="0" err="1"/>
              <a:t>lfa</a:t>
            </a:r>
            <a:r>
              <a:rPr lang="ru-RU" sz="3000" dirty="0"/>
              <a:t>,</a:t>
            </a:r>
            <a:r>
              <a:rPr lang="en-US" sz="3000" b="1" dirty="0"/>
              <a:t>B</a:t>
            </a:r>
            <a:r>
              <a:rPr lang="en-US" sz="3000" dirty="0"/>
              <a:t>ravo, </a:t>
            </a:r>
            <a:r>
              <a:rPr lang="ru-RU" sz="3000" b="1" dirty="0" err="1"/>
              <a:t>C</a:t>
            </a:r>
            <a:r>
              <a:rPr lang="ru-RU" sz="3000" dirty="0" err="1"/>
              <a:t>harlie</a:t>
            </a:r>
            <a:r>
              <a:rPr lang="ru-RU" sz="3000" dirty="0"/>
              <a:t>, </a:t>
            </a:r>
            <a:r>
              <a:rPr lang="ru-RU" sz="3000" b="1" dirty="0" err="1"/>
              <a:t>D</a:t>
            </a:r>
            <a:r>
              <a:rPr lang="ru-RU" sz="3000" dirty="0" err="1"/>
              <a:t>elta</a:t>
            </a:r>
            <a:r>
              <a:rPr lang="ru-RU" sz="3000" dirty="0"/>
              <a:t>, </a:t>
            </a:r>
            <a:r>
              <a:rPr lang="ru-RU" sz="3000" b="1" dirty="0" err="1"/>
              <a:t>E</a:t>
            </a:r>
            <a:r>
              <a:rPr lang="ru-RU" sz="3000" dirty="0" err="1"/>
              <a:t>cho</a:t>
            </a:r>
            <a:r>
              <a:rPr lang="ru-RU" sz="3000" dirty="0"/>
              <a:t>, </a:t>
            </a:r>
            <a:r>
              <a:rPr lang="ru-RU" sz="3000" b="1" dirty="0" err="1"/>
              <a:t>F</a:t>
            </a:r>
            <a:r>
              <a:rPr lang="ru-RU" sz="3000" dirty="0" err="1"/>
              <a:t>oxtrot</a:t>
            </a:r>
            <a:r>
              <a:rPr lang="ru-RU" sz="3000" dirty="0"/>
              <a:t>).Возможен также вариант ответа – отсутствие призмы-</a:t>
            </a:r>
            <a:r>
              <a:rPr lang="ru-RU" sz="3000" dirty="0" err="1"/>
              <a:t>флагана</a:t>
            </a:r>
            <a:r>
              <a:rPr lang="ru-RU" sz="3000" dirty="0"/>
              <a:t> объекте в центре круга, что называют нулевым ответом или «Z»(</a:t>
            </a:r>
            <a:r>
              <a:rPr lang="ru-RU" sz="3000" dirty="0" err="1"/>
              <a:t>Zero</a:t>
            </a:r>
            <a:r>
              <a:rPr lang="ru-RU" sz="3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8276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772F07-FA28-4037-97B4-F65C412A9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45" y="631162"/>
            <a:ext cx="8607056" cy="5739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0DB1DD-2701-4242-8FE3-EBCAF8D9D6A7}"/>
              </a:ext>
            </a:extLst>
          </p:cNvPr>
          <p:cNvSpPr txBox="1"/>
          <p:nvPr/>
        </p:nvSpPr>
        <p:spPr>
          <a:xfrm>
            <a:off x="2885440" y="3230880"/>
            <a:ext cx="1148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>
                <a:solidFill>
                  <a:srgbClr val="FFFF00"/>
                </a:solidFill>
              </a:rPr>
              <a:t>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99E0AB-02CA-4E08-9246-FE08208A73D1}"/>
              </a:ext>
            </a:extLst>
          </p:cNvPr>
          <p:cNvSpPr txBox="1"/>
          <p:nvPr/>
        </p:nvSpPr>
        <p:spPr>
          <a:xfrm>
            <a:off x="3566160" y="3651607"/>
            <a:ext cx="1148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00"/>
                </a:solidFill>
              </a:rPr>
              <a:t>B</a:t>
            </a:r>
            <a:endParaRPr lang="ru-RU" sz="5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9B3C59-F365-43E3-B88A-E923CFEFBF4A}"/>
              </a:ext>
            </a:extLst>
          </p:cNvPr>
          <p:cNvSpPr txBox="1"/>
          <p:nvPr/>
        </p:nvSpPr>
        <p:spPr>
          <a:xfrm>
            <a:off x="8239760" y="2638967"/>
            <a:ext cx="1148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00"/>
                </a:solidFill>
              </a:rPr>
              <a:t>D</a:t>
            </a:r>
            <a:endParaRPr lang="ru-RU" sz="50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B12098-FEF8-4209-9C7B-7280078695EB}"/>
              </a:ext>
            </a:extLst>
          </p:cNvPr>
          <p:cNvSpPr txBox="1"/>
          <p:nvPr/>
        </p:nvSpPr>
        <p:spPr>
          <a:xfrm>
            <a:off x="5765800" y="2679607"/>
            <a:ext cx="1148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00"/>
                </a:solidFill>
              </a:rPr>
              <a:t>C</a:t>
            </a:r>
            <a:endParaRPr lang="ru-RU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37ADFC-1F9C-47E8-A5CC-6EBC9FB5B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85" y="0"/>
            <a:ext cx="9724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81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347</Words>
  <Application>Microsoft Office PowerPoint</Application>
  <PresentationFormat>Произвольный</PresentationFormat>
  <Paragraphs>45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Трейл-ориентирование  как спорт равных возможностей</vt:lpstr>
      <vt:lpstr>Трейл-ориентирование или ТрейлО  (англ. Trail orienteering/ TrailO): одна из четырёх дисциплин спортивного ориентирования.  В отличие от остальных видов спортивного ориентирования, в которых основной задачей спортсмена является скорость преодоления дистанции, в трейл-ориентировании основной задачей является определение правильности установки на местности специальных флагов - контрольных пунктов (КП) в точках, обозначенных на карте и описанных легендой КП.  Поэтому данный вид ориентирования доступен всем категориям участников: в том числе и спортсменам с ограниченными возможностями здоровья, и тем, кому противопоказан бег и физические нагрузки.    </vt:lpstr>
      <vt:lpstr>Презентация PowerPoint</vt:lpstr>
      <vt:lpstr>В чём суть?</vt:lpstr>
      <vt:lpstr>В чём суть?</vt:lpstr>
      <vt:lpstr>Презентация PowerPoint</vt:lpstr>
      <vt:lpstr>Что за буквы?</vt:lpstr>
      <vt:lpstr>Презентация PowerPoint</vt:lpstr>
      <vt:lpstr>Презентация PowerPoint</vt:lpstr>
      <vt:lpstr>Зачем учить символы в легендах?</vt:lpstr>
      <vt:lpstr>Универсальность трейл-О</vt:lpstr>
      <vt:lpstr>Универсальность трейл-О</vt:lpstr>
      <vt:lpstr>Полезные ссылки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 Трейл-ориентирование?</dc:title>
  <dc:creator>vladimir filatov</dc:creator>
  <cp:lastModifiedBy>1</cp:lastModifiedBy>
  <cp:revision>33</cp:revision>
  <dcterms:created xsi:type="dcterms:W3CDTF">2020-04-10T10:42:00Z</dcterms:created>
  <dcterms:modified xsi:type="dcterms:W3CDTF">2020-08-11T14:09:14Z</dcterms:modified>
</cp:coreProperties>
</file>