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7" r:id="rId6"/>
    <p:sldId id="266" r:id="rId7"/>
    <p:sldId id="268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422"/>
    <a:srgbClr val="D4650A"/>
    <a:srgbClr val="AC5208"/>
    <a:srgbClr val="627A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-78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09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0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41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4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7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47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31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357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6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E56C3-F0CC-4164-A5E3-0F8521C1C64B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2122-3234-4E70-99DF-666D7470E2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12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907704" y="1995686"/>
            <a:ext cx="6868567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Лучшие физкультурно-спортивные практики </a:t>
            </a:r>
          </a:p>
          <a:p>
            <a:pPr algn="r">
              <a:lnSpc>
                <a:spcPct val="115000"/>
              </a:lnSpc>
              <a:defRPr/>
            </a:pPr>
            <a:r>
              <a:rPr lang="ru-RU" altLang="ru-RU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формировании здорового образа жизни школьников Томской области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694112" y="4671764"/>
            <a:ext cx="21558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2020 </a:t>
            </a:r>
            <a:r>
              <a:rPr lang="ru-RU" sz="160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год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995936" y="3507854"/>
            <a:ext cx="48355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altLang="ru-RU" sz="1600" b="1" i="1" dirty="0" smtClean="0">
                <a:solidFill>
                  <a:srgbClr val="627A32"/>
                </a:solidFill>
              </a:rPr>
              <a:t>Неверова Вера Васильевна,</a:t>
            </a:r>
            <a:endParaRPr lang="ru-RU" altLang="ru-RU" sz="1600" b="1" i="1" dirty="0">
              <a:solidFill>
                <a:srgbClr val="627A32"/>
              </a:solidFill>
            </a:endParaRPr>
          </a:p>
          <a:p>
            <a:pPr algn="r"/>
            <a:r>
              <a:rPr lang="ru-RU" altLang="ru-RU" sz="1400" i="1" dirty="0">
                <a:solidFill>
                  <a:srgbClr val="627A32"/>
                </a:solidFill>
              </a:rPr>
              <a:t>п</a:t>
            </a:r>
            <a:r>
              <a:rPr lang="ru-RU" altLang="ru-RU" sz="1400" i="1" dirty="0" smtClean="0">
                <a:solidFill>
                  <a:srgbClr val="627A32"/>
                </a:solidFill>
              </a:rPr>
              <a:t>редседатель комитета воспитания и дополнительного образования Департамента </a:t>
            </a:r>
            <a:r>
              <a:rPr lang="ru-RU" altLang="ru-RU" sz="1400" i="1" dirty="0">
                <a:solidFill>
                  <a:srgbClr val="627A32"/>
                </a:solidFill>
              </a:rPr>
              <a:t>общего образования </a:t>
            </a:r>
          </a:p>
          <a:p>
            <a:pPr algn="r"/>
            <a:r>
              <a:rPr lang="ru-RU" altLang="ru-RU" sz="1400" i="1" dirty="0">
                <a:solidFill>
                  <a:srgbClr val="627A32"/>
                </a:solidFill>
              </a:rPr>
              <a:t>Томской области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2275" y="692150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49425" y="347663"/>
            <a:ext cx="6638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 i="1" dirty="0">
                <a:solidFill>
                  <a:srgbClr val="17375E"/>
                </a:solidFill>
                <a:ea typeface="Verdana" pitchFamily="34" charset="0"/>
                <a:cs typeface="Verdana" pitchFamily="34" charset="0"/>
              </a:rPr>
              <a:t>Департамент общего образования Томской области</a:t>
            </a: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08063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karta_tomsk (1)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922" y="2067694"/>
            <a:ext cx="3333958" cy="2738974"/>
          </a:xfrm>
          <a:prstGeom prst="rect">
            <a:avLst/>
          </a:prstGeom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kubnews.ru/upload/iblock/2fc/2fc055d2ff03f3e05511316387f0d8a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67" y="944665"/>
            <a:ext cx="1412096" cy="9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tomsksambo.ru/wp-content/uploads/2017/02/IMG-20170224-WA0002-1024x7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44665"/>
            <a:ext cx="1255199" cy="94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dc1041.tomsk.sibhost.ru/wp-content/gallery/gall_203/img_31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44665"/>
            <a:ext cx="1444372" cy="9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www.tvtomsk.ru/uploads/images/2019/11/19/3d00672b77060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44666"/>
            <a:ext cx="1672219" cy="94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590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851920" y="838329"/>
            <a:ext cx="496647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Администрация Томской области</a:t>
            </a:r>
          </a:p>
          <a:p>
            <a:pPr>
              <a:spcAft>
                <a:spcPts val="600"/>
              </a:spcAft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общего образования Томской области</a:t>
            </a:r>
          </a:p>
          <a:p>
            <a:pPr>
              <a:spcAft>
                <a:spcPts val="600"/>
              </a:spcAft>
            </a:pPr>
            <a:r>
              <a:rPr lang="ru-RU" alt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Департамент по молодежной политике, физической культуре и спорту</a:t>
            </a:r>
          </a:p>
          <a:p>
            <a:pPr>
              <a:spcAft>
                <a:spcPts val="600"/>
              </a:spcAft>
            </a:pPr>
            <a:r>
              <a:rPr lang="ru-RU" altLang="ru-RU" sz="1500" b="1" i="1" dirty="0" smtClean="0">
                <a:solidFill>
                  <a:srgbClr val="AC5208"/>
                </a:solidFill>
              </a:rPr>
              <a:t>Департамент профессионального образования</a:t>
            </a:r>
          </a:p>
          <a:p>
            <a:pPr>
              <a:spcAft>
                <a:spcPts val="600"/>
              </a:spcAft>
            </a:pPr>
            <a:r>
              <a:rPr lang="ru-RU" altLang="ru-RU" sz="1500" b="1" i="1" dirty="0" smtClean="0">
                <a:solidFill>
                  <a:srgbClr val="AC5208"/>
                </a:solidFill>
              </a:rPr>
              <a:t>ФГБОУ ВО Томский государственный педагогический </a:t>
            </a:r>
            <a:endParaRPr lang="ru-RU" altLang="ru-RU" sz="1500" b="1" i="1" dirty="0">
              <a:solidFill>
                <a:srgbClr val="AC5208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692275" y="555526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649" y="228094"/>
            <a:ext cx="748883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Участники и организаторы физкультурно-спортивных мероприятий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karta_tomsk (1).gif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528" y="2931790"/>
            <a:ext cx="2269719" cy="1864661"/>
          </a:xfrm>
          <a:prstGeom prst="rect">
            <a:avLst/>
          </a:prstGeom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5900" y="1033893"/>
            <a:ext cx="325722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18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>
                <a:solidFill>
                  <a:srgbClr val="435422"/>
                </a:solidFill>
              </a:rPr>
              <a:t>ДЮСШ и </a:t>
            </a:r>
            <a:r>
              <a:rPr lang="ru-RU" sz="1500" b="1" dirty="0">
                <a:solidFill>
                  <a:srgbClr val="435422"/>
                </a:solidFill>
              </a:rPr>
              <a:t>1</a:t>
            </a:r>
            <a:r>
              <a:rPr lang="ru-RU" sz="1500" dirty="0">
                <a:solidFill>
                  <a:srgbClr val="435422"/>
                </a:solidFill>
              </a:rPr>
              <a:t> </a:t>
            </a:r>
            <a:r>
              <a:rPr lang="ru-RU" sz="1500" dirty="0" smtClean="0">
                <a:solidFill>
                  <a:srgbClr val="435422"/>
                </a:solidFill>
              </a:rPr>
              <a:t>ДООПЦ в системе общего образования;</a:t>
            </a:r>
            <a:endParaRPr lang="ru-RU" sz="1500" dirty="0">
              <a:solidFill>
                <a:srgbClr val="435422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443 </a:t>
            </a:r>
            <a:r>
              <a:rPr lang="ru-RU" sz="1500" dirty="0" smtClean="0">
                <a:solidFill>
                  <a:srgbClr val="435422"/>
                </a:solidFill>
              </a:rPr>
              <a:t>секции в общеобразовательных организациях;</a:t>
            </a:r>
          </a:p>
          <a:p>
            <a:pPr>
              <a:spcAft>
                <a:spcPts val="600"/>
              </a:spcAft>
            </a:pPr>
            <a:r>
              <a:rPr lang="ru-RU" sz="1500" dirty="0" smtClean="0">
                <a:solidFill>
                  <a:srgbClr val="435422"/>
                </a:solidFill>
              </a:rPr>
              <a:t>ОГБОУ ДО ОЦДО;</a:t>
            </a:r>
          </a:p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25</a:t>
            </a:r>
            <a:r>
              <a:rPr lang="ru-RU" sz="1500" dirty="0" smtClean="0">
                <a:solidFill>
                  <a:srgbClr val="435422"/>
                </a:solidFill>
              </a:rPr>
              <a:t> ДЮСШ в системе спорта</a:t>
            </a:r>
            <a:endParaRPr lang="ru-RU" sz="1500" dirty="0">
              <a:solidFill>
                <a:srgbClr val="435422"/>
              </a:solidFill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915816" y="2859782"/>
            <a:ext cx="604867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ru-RU" altLang="ru-RU" sz="1500" b="1" u="sng" dirty="0" smtClean="0">
                <a:solidFill>
                  <a:srgbClr val="435422"/>
                </a:solidFill>
              </a:rPr>
              <a:t>Региональные отделения общественных федераций по видам спорта</a:t>
            </a:r>
            <a:r>
              <a:rPr lang="ru-RU" altLang="ru-RU" sz="1500" b="1" dirty="0" smtClean="0">
                <a:solidFill>
                  <a:srgbClr val="435422"/>
                </a:solidFill>
              </a:rPr>
              <a:t>: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31785"/>
              </p:ext>
            </p:extLst>
          </p:nvPr>
        </p:nvGraphicFramePr>
        <p:xfrm>
          <a:off x="3491880" y="3291830"/>
          <a:ext cx="5326519" cy="1600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4023"/>
                <a:gridCol w="2692496"/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футбола;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волейбола;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федерация баскетбола;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настольного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тенниса;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гиревого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спорта;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лапты;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городошного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спорта;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самбо;</a:t>
                      </a: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легкой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атлетики;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шахмат;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шашек;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спортивного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туризма;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лыжных </a:t>
                      </a: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гонок;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</a:endParaRPr>
                    </a:p>
                    <a:p>
                      <a:pPr marL="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200" b="0" dirty="0" smtClean="0">
                          <a:solidFill>
                            <a:srgbClr val="435422"/>
                          </a:solidFill>
                          <a:effectLst/>
                        </a:rPr>
                        <a:t>федерации </a:t>
                      </a:r>
                      <a:r>
                        <a:rPr lang="ru-RU" sz="1200" b="0" dirty="0" err="1" smtClean="0">
                          <a:solidFill>
                            <a:srgbClr val="435422"/>
                          </a:solidFill>
                          <a:effectLst/>
                        </a:rPr>
                        <a:t>полиатлона</a:t>
                      </a:r>
                      <a:r>
                        <a:rPr lang="ru-RU" sz="1200" b="0" dirty="0">
                          <a:solidFill>
                            <a:srgbClr val="435422"/>
                          </a:solidFill>
                          <a:effectLst/>
                        </a:rPr>
                        <a:t> </a:t>
                      </a:r>
                      <a:endParaRPr lang="ru-RU" sz="1100" b="0" dirty="0">
                        <a:solidFill>
                          <a:srgbClr val="43542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57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692275" y="555526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649" y="228094"/>
            <a:ext cx="748883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Всероссийский </a:t>
            </a:r>
            <a:r>
              <a:rPr lang="ru-RU" altLang="ru-RU" b="1" i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образовательный </a:t>
            </a:r>
            <a:r>
              <a:rPr lang="ru-RU" altLang="ru-RU" b="1" i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проект </a:t>
            </a:r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«Самбо в школу»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788" y="1047198"/>
            <a:ext cx="24118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22</a:t>
            </a:r>
            <a:r>
              <a:rPr lang="ru-RU" sz="1500" dirty="0" smtClean="0">
                <a:solidFill>
                  <a:srgbClr val="435422"/>
                </a:solidFill>
              </a:rPr>
              <a:t> общеобразовательные организации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772279"/>
            <a:ext cx="2210445" cy="1657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033081"/>
            <a:ext cx="3148069" cy="17707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84016">
            <a:off x="4723445" y="2182972"/>
            <a:ext cx="1669727" cy="111112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8" y="1787803"/>
            <a:ext cx="2167464" cy="144016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67544" y="3558172"/>
            <a:ext cx="496030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Формы реализации проекта: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500" dirty="0">
                <a:solidFill>
                  <a:srgbClr val="435422"/>
                </a:solidFill>
              </a:rPr>
              <a:t>у</a:t>
            </a:r>
            <a:r>
              <a:rPr lang="ru-RU" sz="1500" dirty="0" smtClean="0">
                <a:solidFill>
                  <a:srgbClr val="435422"/>
                </a:solidFill>
              </a:rPr>
              <a:t>рок физкультуры деятельность – </a:t>
            </a:r>
            <a:r>
              <a:rPr lang="ru-RU" sz="1500" b="1" dirty="0" smtClean="0">
                <a:solidFill>
                  <a:srgbClr val="435422"/>
                </a:solidFill>
              </a:rPr>
              <a:t>3 </a:t>
            </a:r>
            <a:r>
              <a:rPr lang="ru-RU" sz="1500" dirty="0" smtClean="0">
                <a:solidFill>
                  <a:srgbClr val="435422"/>
                </a:solidFill>
              </a:rPr>
              <a:t>ОО</a:t>
            </a:r>
            <a:r>
              <a:rPr lang="ru-RU" sz="1500" b="1" dirty="0" smtClean="0">
                <a:solidFill>
                  <a:srgbClr val="435422"/>
                </a:solidFill>
              </a:rPr>
              <a:t> </a:t>
            </a:r>
            <a:r>
              <a:rPr lang="ru-RU" sz="1500" dirty="0" smtClean="0">
                <a:solidFill>
                  <a:srgbClr val="435422"/>
                </a:solidFill>
              </a:rPr>
              <a:t>(</a:t>
            </a:r>
            <a:r>
              <a:rPr lang="ru-RU" sz="1500" b="1" dirty="0" smtClean="0">
                <a:solidFill>
                  <a:srgbClr val="435422"/>
                </a:solidFill>
              </a:rPr>
              <a:t>395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 err="1" smtClean="0">
                <a:solidFill>
                  <a:srgbClr val="435422"/>
                </a:solidFill>
              </a:rPr>
              <a:t>обуч-ся</a:t>
            </a:r>
            <a:r>
              <a:rPr lang="ru-RU" sz="1500" dirty="0" smtClean="0">
                <a:solidFill>
                  <a:srgbClr val="435422"/>
                </a:solidFill>
              </a:rPr>
              <a:t>);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500" dirty="0">
                <a:solidFill>
                  <a:srgbClr val="435422"/>
                </a:solidFill>
              </a:rPr>
              <a:t>в</a:t>
            </a:r>
            <a:r>
              <a:rPr lang="ru-RU" sz="1500" dirty="0" smtClean="0">
                <a:solidFill>
                  <a:srgbClr val="435422"/>
                </a:solidFill>
              </a:rPr>
              <a:t>неурочная деятельность – </a:t>
            </a:r>
            <a:r>
              <a:rPr lang="ru-RU" sz="1500" b="1" dirty="0" smtClean="0">
                <a:solidFill>
                  <a:srgbClr val="435422"/>
                </a:solidFill>
              </a:rPr>
              <a:t>8</a:t>
            </a:r>
            <a:r>
              <a:rPr lang="ru-RU" sz="1500" dirty="0" smtClean="0">
                <a:solidFill>
                  <a:srgbClr val="435422"/>
                </a:solidFill>
              </a:rPr>
              <a:t> ОО (</a:t>
            </a:r>
            <a:r>
              <a:rPr lang="ru-RU" sz="1500" b="1" dirty="0" smtClean="0">
                <a:solidFill>
                  <a:srgbClr val="435422"/>
                </a:solidFill>
              </a:rPr>
              <a:t>201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 err="1" smtClean="0">
                <a:solidFill>
                  <a:srgbClr val="435422"/>
                </a:solidFill>
              </a:rPr>
              <a:t>обуч-ся</a:t>
            </a:r>
            <a:r>
              <a:rPr lang="ru-RU" sz="1500" dirty="0" smtClean="0">
                <a:solidFill>
                  <a:srgbClr val="435422"/>
                </a:solidFill>
              </a:rPr>
              <a:t>);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500" dirty="0">
                <a:solidFill>
                  <a:srgbClr val="435422"/>
                </a:solidFill>
              </a:rPr>
              <a:t>д</a:t>
            </a:r>
            <a:r>
              <a:rPr lang="ru-RU" sz="1500" dirty="0" smtClean="0">
                <a:solidFill>
                  <a:srgbClr val="435422"/>
                </a:solidFill>
              </a:rPr>
              <a:t>ополнительное образование – </a:t>
            </a:r>
            <a:r>
              <a:rPr lang="ru-RU" sz="1500" b="1" dirty="0" smtClean="0">
                <a:solidFill>
                  <a:srgbClr val="435422"/>
                </a:solidFill>
              </a:rPr>
              <a:t>11</a:t>
            </a:r>
            <a:r>
              <a:rPr lang="ru-RU" sz="1500" dirty="0" smtClean="0">
                <a:solidFill>
                  <a:srgbClr val="435422"/>
                </a:solidFill>
              </a:rPr>
              <a:t> ОО (</a:t>
            </a:r>
            <a:r>
              <a:rPr lang="ru-RU" sz="1500" b="1" dirty="0" smtClean="0">
                <a:solidFill>
                  <a:srgbClr val="435422"/>
                </a:solidFill>
              </a:rPr>
              <a:t>349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 err="1" smtClean="0">
                <a:solidFill>
                  <a:srgbClr val="435422"/>
                </a:solidFill>
              </a:rPr>
              <a:t>обуч-ся</a:t>
            </a:r>
            <a:r>
              <a:rPr lang="ru-RU" sz="1500" dirty="0" smtClean="0">
                <a:solidFill>
                  <a:srgbClr val="435422"/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613">
            <a:off x="2664523" y="2346698"/>
            <a:ext cx="1645496" cy="10950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60445" y="1126146"/>
            <a:ext cx="2254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 smtClean="0">
                <a:solidFill>
                  <a:srgbClr val="435422"/>
                </a:solidFill>
              </a:rPr>
              <a:t>С 01.09.2020 – открытие </a:t>
            </a:r>
            <a:r>
              <a:rPr lang="ru-RU" sz="1500" b="1" dirty="0" smtClean="0">
                <a:solidFill>
                  <a:srgbClr val="435422"/>
                </a:solidFill>
              </a:rPr>
              <a:t>спортивного класса </a:t>
            </a:r>
            <a:r>
              <a:rPr lang="ru-RU" sz="1500" dirty="0" smtClean="0">
                <a:solidFill>
                  <a:srgbClr val="435422"/>
                </a:solidFill>
              </a:rPr>
              <a:t>в новой открывающейся школе (</a:t>
            </a:r>
            <a:r>
              <a:rPr lang="ru-RU" sz="1500" b="1" dirty="0" smtClean="0">
                <a:solidFill>
                  <a:srgbClr val="435422"/>
                </a:solidFill>
              </a:rPr>
              <a:t>1 класс</a:t>
            </a:r>
            <a:r>
              <a:rPr lang="ru-RU" sz="1500" dirty="0" smtClean="0">
                <a:solidFill>
                  <a:srgbClr val="43542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025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692275" y="874452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57308" y="123478"/>
            <a:ext cx="6336704" cy="6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Региональная спартакиада среди обучающихся образовательных организаций 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333" y="3435846"/>
            <a:ext cx="2411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3</a:t>
            </a:r>
            <a:r>
              <a:rPr lang="ru-RU" sz="1500" dirty="0" smtClean="0">
                <a:solidFill>
                  <a:srgbClr val="435422"/>
                </a:solidFill>
              </a:rPr>
              <a:t> ДЮСШ системы спорта;</a:t>
            </a:r>
          </a:p>
          <a:p>
            <a:pPr algn="ctr"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12</a:t>
            </a:r>
            <a:r>
              <a:rPr lang="ru-RU" sz="1500" dirty="0" smtClean="0">
                <a:solidFill>
                  <a:srgbClr val="435422"/>
                </a:solidFill>
              </a:rPr>
              <a:t> общеобразовательных организаций </a:t>
            </a:r>
            <a:r>
              <a:rPr lang="ru-RU" sz="1300" i="1" dirty="0" smtClean="0">
                <a:solidFill>
                  <a:srgbClr val="435422"/>
                </a:solidFill>
              </a:rPr>
              <a:t>(городошный спорт – 2 ОО, лапта – 10 ОО)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" y="1275606"/>
            <a:ext cx="2695236" cy="17691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095" y="1203768"/>
            <a:ext cx="2760168" cy="184101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6963">
            <a:off x="3421840" y="3096497"/>
            <a:ext cx="2379736" cy="158726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3205609" y="1432977"/>
            <a:ext cx="259052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i="1" dirty="0">
                <a:solidFill>
                  <a:srgbClr val="435422"/>
                </a:solidFill>
              </a:rPr>
              <a:t>в</a:t>
            </a:r>
            <a:r>
              <a:rPr lang="ru-RU" sz="1400" i="1" dirty="0" smtClean="0">
                <a:solidFill>
                  <a:srgbClr val="435422"/>
                </a:solidFill>
              </a:rPr>
              <a:t>ключая соревнования по </a:t>
            </a:r>
            <a:r>
              <a:rPr lang="ru-RU" sz="1400" i="1" u="sng" dirty="0" smtClean="0">
                <a:solidFill>
                  <a:srgbClr val="435422"/>
                </a:solidFill>
              </a:rPr>
              <a:t>национальным видам спорта</a:t>
            </a:r>
            <a:r>
              <a:rPr lang="ru-RU" sz="1400" i="1" dirty="0" smtClean="0">
                <a:solidFill>
                  <a:srgbClr val="435422"/>
                </a:solidFill>
              </a:rPr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500" b="1" dirty="0" smtClean="0">
                <a:solidFill>
                  <a:srgbClr val="435422"/>
                </a:solidFill>
              </a:rPr>
              <a:t>городошному спорту</a:t>
            </a:r>
            <a:r>
              <a:rPr lang="ru-RU" sz="1500" dirty="0" smtClean="0">
                <a:solidFill>
                  <a:srgbClr val="435422"/>
                </a:solidFill>
              </a:rPr>
              <a:t>;</a:t>
            </a:r>
            <a:endParaRPr lang="ru-RU" sz="1500" dirty="0">
              <a:solidFill>
                <a:srgbClr val="435422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ru-RU" sz="1500" b="1" dirty="0" smtClean="0">
                <a:solidFill>
                  <a:srgbClr val="435422"/>
                </a:solidFill>
              </a:rPr>
              <a:t>лапте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228184" y="3511491"/>
            <a:ext cx="2411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500" dirty="0" smtClean="0">
                <a:solidFill>
                  <a:srgbClr val="435422"/>
                </a:solidFill>
              </a:rPr>
              <a:t>Спортсмены по городошному спорту Томской области – </a:t>
            </a:r>
            <a:r>
              <a:rPr lang="ru-RU" sz="1500" b="1" dirty="0" smtClean="0">
                <a:solidFill>
                  <a:srgbClr val="435422"/>
                </a:solidFill>
              </a:rPr>
              <a:t>чемпионы России и мира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642071" y="771550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95736" y="51470"/>
            <a:ext cx="633670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Областной фестиваль детских туристских объединений «Моя малая Родина» 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53415" y="3147814"/>
            <a:ext cx="563547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435422"/>
                </a:solidFill>
              </a:rPr>
              <a:t>Программа</a:t>
            </a:r>
            <a:r>
              <a:rPr lang="ru-RU" sz="1500" dirty="0" smtClean="0">
                <a:solidFill>
                  <a:srgbClr val="435422"/>
                </a:solidFill>
              </a:rPr>
              <a:t>:</a:t>
            </a:r>
          </a:p>
          <a:p>
            <a:r>
              <a:rPr lang="ru-RU" sz="1500" dirty="0" smtClean="0">
                <a:solidFill>
                  <a:srgbClr val="435422"/>
                </a:solidFill>
              </a:rPr>
              <a:t>- </a:t>
            </a:r>
            <a:r>
              <a:rPr lang="ru-RU" sz="1500" dirty="0">
                <a:solidFill>
                  <a:srgbClr val="435422"/>
                </a:solidFill>
              </a:rPr>
              <a:t>«Полоса препятствий» </a:t>
            </a:r>
            <a:r>
              <a:rPr lang="ru-RU" sz="1300" i="1" dirty="0" smtClean="0">
                <a:solidFill>
                  <a:srgbClr val="435422"/>
                </a:solidFill>
              </a:rPr>
              <a:t>(в </a:t>
            </a:r>
            <a:r>
              <a:rPr lang="ru-RU" sz="1300" i="1" dirty="0">
                <a:solidFill>
                  <a:srgbClr val="435422"/>
                </a:solidFill>
              </a:rPr>
              <a:t>природной среде на туристских коротких </a:t>
            </a:r>
            <a:r>
              <a:rPr lang="ru-RU" sz="1300" i="1" dirty="0" smtClean="0">
                <a:solidFill>
                  <a:srgbClr val="435422"/>
                </a:solidFill>
              </a:rPr>
              <a:t>дистанциях 1</a:t>
            </a:r>
            <a:r>
              <a:rPr lang="ru-RU" sz="1300" i="1" dirty="0">
                <a:solidFill>
                  <a:srgbClr val="435422"/>
                </a:solidFill>
              </a:rPr>
              <a:t>, 2 класса </a:t>
            </a:r>
            <a:r>
              <a:rPr lang="ru-RU" sz="1300" i="1" dirty="0" smtClean="0">
                <a:solidFill>
                  <a:srgbClr val="435422"/>
                </a:solidFill>
              </a:rPr>
              <a:t>сложности)</a:t>
            </a:r>
            <a:r>
              <a:rPr lang="ru-RU" sz="1500" dirty="0" smtClean="0">
                <a:solidFill>
                  <a:srgbClr val="435422"/>
                </a:solidFill>
              </a:rPr>
              <a:t>;</a:t>
            </a:r>
            <a:endParaRPr lang="ru-RU" sz="1500" dirty="0">
              <a:solidFill>
                <a:srgbClr val="435422"/>
              </a:solidFill>
            </a:endParaRPr>
          </a:p>
          <a:p>
            <a:r>
              <a:rPr lang="ru-RU" sz="1500" dirty="0">
                <a:solidFill>
                  <a:srgbClr val="435422"/>
                </a:solidFill>
              </a:rPr>
              <a:t>- </a:t>
            </a:r>
            <a:r>
              <a:rPr lang="ru-RU" sz="1500" dirty="0" smtClean="0">
                <a:solidFill>
                  <a:srgbClr val="435422"/>
                </a:solidFill>
              </a:rPr>
              <a:t>соревнования </a:t>
            </a:r>
            <a:r>
              <a:rPr lang="ru-RU" sz="1500" dirty="0">
                <a:solidFill>
                  <a:srgbClr val="435422"/>
                </a:solidFill>
              </a:rPr>
              <a:t>по туристским навыкам </a:t>
            </a:r>
            <a:r>
              <a:rPr lang="ru-RU" sz="1300" i="1" dirty="0">
                <a:solidFill>
                  <a:srgbClr val="435422"/>
                </a:solidFill>
              </a:rPr>
              <a:t>(командный зачет)</a:t>
            </a:r>
            <a:r>
              <a:rPr lang="ru-RU" sz="1500" dirty="0">
                <a:solidFill>
                  <a:srgbClr val="435422"/>
                </a:solidFill>
              </a:rPr>
              <a:t>;</a:t>
            </a:r>
          </a:p>
          <a:p>
            <a:r>
              <a:rPr lang="ru-RU" sz="1500" dirty="0">
                <a:solidFill>
                  <a:srgbClr val="435422"/>
                </a:solidFill>
              </a:rPr>
              <a:t>- </a:t>
            </a:r>
            <a:r>
              <a:rPr lang="ru-RU" sz="1500" dirty="0" smtClean="0">
                <a:solidFill>
                  <a:srgbClr val="435422"/>
                </a:solidFill>
              </a:rPr>
              <a:t>соревнования </a:t>
            </a:r>
            <a:r>
              <a:rPr lang="ru-RU" sz="1500" dirty="0">
                <a:solidFill>
                  <a:srgbClr val="435422"/>
                </a:solidFill>
              </a:rPr>
              <a:t>по краеведению </a:t>
            </a:r>
            <a:r>
              <a:rPr lang="ru-RU" sz="1300" i="1" dirty="0">
                <a:solidFill>
                  <a:srgbClr val="435422"/>
                </a:solidFill>
              </a:rPr>
              <a:t>(командный зачет)</a:t>
            </a:r>
            <a:r>
              <a:rPr lang="ru-RU" sz="1500" dirty="0">
                <a:solidFill>
                  <a:srgbClr val="435422"/>
                </a:solidFill>
              </a:rPr>
              <a:t>;</a:t>
            </a:r>
          </a:p>
          <a:p>
            <a:r>
              <a:rPr lang="ru-RU" sz="1500" dirty="0">
                <a:solidFill>
                  <a:srgbClr val="435422"/>
                </a:solidFill>
              </a:rPr>
              <a:t>- </a:t>
            </a:r>
            <a:r>
              <a:rPr lang="ru-RU" sz="1500" dirty="0" smtClean="0">
                <a:solidFill>
                  <a:srgbClr val="435422"/>
                </a:solidFill>
              </a:rPr>
              <a:t>конкурс </a:t>
            </a:r>
            <a:r>
              <a:rPr lang="ru-RU" sz="1500" dirty="0">
                <a:solidFill>
                  <a:srgbClr val="435422"/>
                </a:solidFill>
              </a:rPr>
              <a:t>представления команд;</a:t>
            </a:r>
          </a:p>
          <a:p>
            <a:r>
              <a:rPr lang="ru-RU" sz="1500" dirty="0">
                <a:solidFill>
                  <a:srgbClr val="435422"/>
                </a:solidFill>
              </a:rPr>
              <a:t>- </a:t>
            </a:r>
            <a:r>
              <a:rPr lang="ru-RU" sz="1500" dirty="0" smtClean="0">
                <a:solidFill>
                  <a:srgbClr val="435422"/>
                </a:solidFill>
              </a:rPr>
              <a:t>конкурс </a:t>
            </a:r>
            <a:r>
              <a:rPr lang="ru-RU" sz="1500" dirty="0">
                <a:solidFill>
                  <a:srgbClr val="435422"/>
                </a:solidFill>
              </a:rPr>
              <a:t>туристской песни </a:t>
            </a:r>
            <a:r>
              <a:rPr lang="ru-RU" sz="1300" i="1" dirty="0">
                <a:solidFill>
                  <a:srgbClr val="435422"/>
                </a:solidFill>
              </a:rPr>
              <a:t>(участие обязательно для каждой команды)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pic>
        <p:nvPicPr>
          <p:cNvPr id="17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1037">
            <a:off x="3419620" y="1803221"/>
            <a:ext cx="1809576" cy="12063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60">
            <a:off x="2617325" y="872523"/>
            <a:ext cx="1393500" cy="13935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788">
            <a:off x="1612431" y="1800285"/>
            <a:ext cx="1428750" cy="14287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80112" y="876933"/>
            <a:ext cx="3384376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435422"/>
                </a:solidFill>
              </a:rPr>
              <a:t>З</a:t>
            </a:r>
            <a:r>
              <a:rPr lang="ru-RU" sz="1400" b="1" dirty="0" smtClean="0">
                <a:solidFill>
                  <a:srgbClr val="435422"/>
                </a:solidFill>
              </a:rPr>
              <a:t>адачи</a:t>
            </a:r>
            <a:r>
              <a:rPr lang="ru-RU" sz="1400" dirty="0">
                <a:solidFill>
                  <a:srgbClr val="435422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- популяризация туризма и пропаганда здорового образа жизни;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- совершенствование форм и содержания деятельности </a:t>
            </a:r>
            <a:r>
              <a:rPr lang="ru-RU" sz="1400" dirty="0" smtClean="0">
                <a:solidFill>
                  <a:srgbClr val="435422"/>
                </a:solidFill>
              </a:rPr>
              <a:t>ОО </a:t>
            </a:r>
            <a:r>
              <a:rPr lang="ru-RU" sz="1400" dirty="0">
                <a:solidFill>
                  <a:srgbClr val="435422"/>
                </a:solidFill>
              </a:rPr>
              <a:t>в сфере отдыха, оздоровления и занятости детей и подростков;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- укрепление форм взаимодействия </a:t>
            </a:r>
            <a:r>
              <a:rPr lang="ru-RU" sz="1400" dirty="0" smtClean="0">
                <a:solidFill>
                  <a:srgbClr val="435422"/>
                </a:solidFill>
              </a:rPr>
              <a:t>в </a:t>
            </a:r>
            <a:r>
              <a:rPr lang="ru-RU" sz="1400" dirty="0">
                <a:solidFill>
                  <a:srgbClr val="435422"/>
                </a:solidFill>
              </a:rPr>
              <a:t>организации полезного досуга детей и подростков;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- развитие массовых форм детско-юношеского туризма и краеведения, туристских походов и краеведческой работы со школьниками;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- поддержка педагогических инноваций в сфере каникулярного отдыха, оздоровления и занятости детей.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8080">
            <a:off x="410322" y="1032339"/>
            <a:ext cx="1715071" cy="14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642071" y="987574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95736" y="51470"/>
            <a:ext cx="6336703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Открытый областной детский спортивный телевизионный проект по программе ВФСК ГТО среди мальчиков и девочек 11-12 лет «Будь </a:t>
            </a:r>
            <a:r>
              <a:rPr lang="ru-RU" altLang="ru-RU" b="1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ГоТОв</a:t>
            </a:r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!»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36868"/>
            <a:ext cx="2928325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5448">
            <a:off x="3000805" y="3602136"/>
            <a:ext cx="1555283" cy="8743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23849" y="1162229"/>
            <a:ext cx="54180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435422"/>
                </a:solidFill>
              </a:rPr>
              <a:t>Цель</a:t>
            </a:r>
            <a:r>
              <a:rPr lang="ru-RU" sz="1500" dirty="0" smtClean="0">
                <a:solidFill>
                  <a:srgbClr val="435422"/>
                </a:solidFill>
              </a:rPr>
              <a:t>: популяризация ВФСК ГТО </a:t>
            </a:r>
            <a:r>
              <a:rPr lang="ru-RU" sz="1500" dirty="0">
                <a:solidFill>
                  <a:srgbClr val="435422"/>
                </a:solidFill>
              </a:rPr>
              <a:t>и вовлечение на его основе детей и подростков в систематические занятия физической культурой и </a:t>
            </a:r>
            <a:r>
              <a:rPr lang="ru-RU" sz="1500" dirty="0" smtClean="0">
                <a:solidFill>
                  <a:srgbClr val="435422"/>
                </a:solidFill>
              </a:rPr>
              <a:t>спортом</a:t>
            </a:r>
            <a:endParaRPr lang="ru-RU" sz="1500" dirty="0">
              <a:solidFill>
                <a:srgbClr val="435422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4474">
            <a:off x="295629" y="2026104"/>
            <a:ext cx="1921133" cy="114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16017" y="2216988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435422"/>
                </a:solidFill>
              </a:rPr>
              <a:t>Задачи</a:t>
            </a:r>
            <a:r>
              <a:rPr lang="ru-RU" sz="1400" dirty="0" smtClean="0">
                <a:solidFill>
                  <a:srgbClr val="435422"/>
                </a:solidFill>
              </a:rPr>
              <a:t>:</a:t>
            </a:r>
            <a:endParaRPr lang="ru-RU" sz="1400" dirty="0">
              <a:solidFill>
                <a:srgbClr val="435422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435422"/>
                </a:solidFill>
              </a:rPr>
              <a:t>- содействие </a:t>
            </a:r>
            <a:r>
              <a:rPr lang="ru-RU" sz="1400" dirty="0">
                <a:solidFill>
                  <a:srgbClr val="435422"/>
                </a:solidFill>
              </a:rPr>
              <a:t>повышению уровня двигательной активности мальчиков и девочек 11-12 лет;</a:t>
            </a:r>
          </a:p>
          <a:p>
            <a:pPr lvl="0" algn="just"/>
            <a:r>
              <a:rPr lang="ru-RU" sz="1400" dirty="0" smtClean="0">
                <a:solidFill>
                  <a:srgbClr val="435422"/>
                </a:solidFill>
              </a:rPr>
              <a:t>- выполнение </a:t>
            </a:r>
            <a:r>
              <a:rPr lang="ru-RU" sz="1400" dirty="0">
                <a:solidFill>
                  <a:srgbClr val="435422"/>
                </a:solidFill>
              </a:rPr>
              <a:t>нормативов испытаний (тестов</a:t>
            </a:r>
            <a:r>
              <a:rPr lang="ru-RU" sz="1400" dirty="0" smtClean="0">
                <a:solidFill>
                  <a:srgbClr val="435422"/>
                </a:solidFill>
              </a:rPr>
              <a:t>) ВФСК ГТО;</a:t>
            </a:r>
            <a:endParaRPr lang="ru-RU" sz="1400" dirty="0">
              <a:solidFill>
                <a:srgbClr val="435422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435422"/>
                </a:solidFill>
              </a:rPr>
              <a:t>- повышение </a:t>
            </a:r>
            <a:r>
              <a:rPr lang="ru-RU" sz="1400" dirty="0">
                <a:solidFill>
                  <a:srgbClr val="435422"/>
                </a:solidFill>
              </a:rPr>
              <a:t>информированности населения о ВФСК ГТО</a:t>
            </a:r>
            <a:r>
              <a:rPr lang="ru-RU" sz="1400" dirty="0" smtClean="0">
                <a:solidFill>
                  <a:srgbClr val="435422"/>
                </a:solidFill>
              </a:rPr>
              <a:t>;</a:t>
            </a:r>
            <a:endParaRPr lang="ru-RU" sz="1400" dirty="0">
              <a:solidFill>
                <a:srgbClr val="435422"/>
              </a:solidFill>
            </a:endParaRPr>
          </a:p>
          <a:p>
            <a:pPr lvl="0" algn="just"/>
            <a:r>
              <a:rPr lang="ru-RU" sz="1400" dirty="0" smtClean="0">
                <a:solidFill>
                  <a:srgbClr val="435422"/>
                </a:solidFill>
              </a:rPr>
              <a:t>- пропаганда </a:t>
            </a:r>
            <a:r>
              <a:rPr lang="ru-RU" sz="1400" dirty="0">
                <a:solidFill>
                  <a:srgbClr val="435422"/>
                </a:solidFill>
              </a:rPr>
              <a:t>физической культуры, спорта и здорового образа жизни;</a:t>
            </a:r>
          </a:p>
          <a:p>
            <a:pPr lvl="0" algn="just"/>
            <a:r>
              <a:rPr lang="ru-RU" sz="1400" dirty="0" smtClean="0">
                <a:solidFill>
                  <a:srgbClr val="435422"/>
                </a:solidFill>
              </a:rPr>
              <a:t>- производство </a:t>
            </a:r>
            <a:r>
              <a:rPr lang="ru-RU" sz="1400" dirty="0">
                <a:solidFill>
                  <a:srgbClr val="435422"/>
                </a:solidFill>
              </a:rPr>
              <a:t>и выпуск в эфир цикла видеосюжетов, </a:t>
            </a:r>
            <a:r>
              <a:rPr lang="ru-RU" sz="1400" dirty="0" err="1" smtClean="0">
                <a:solidFill>
                  <a:srgbClr val="435422"/>
                </a:solidFill>
              </a:rPr>
              <a:t>спецрепортажей</a:t>
            </a:r>
            <a:r>
              <a:rPr lang="ru-RU" sz="1400" dirty="0" smtClean="0">
                <a:solidFill>
                  <a:srgbClr val="435422"/>
                </a:solidFill>
              </a:rPr>
              <a:t> </a:t>
            </a:r>
            <a:r>
              <a:rPr lang="ru-RU" sz="1400" dirty="0">
                <a:solidFill>
                  <a:srgbClr val="435422"/>
                </a:solidFill>
              </a:rPr>
              <a:t>и видеоверсий детских спортивных </a:t>
            </a:r>
            <a:r>
              <a:rPr lang="ru-RU" sz="1400" dirty="0" smtClean="0">
                <a:solidFill>
                  <a:srgbClr val="435422"/>
                </a:solidFill>
              </a:rPr>
              <a:t>соревнований</a:t>
            </a:r>
            <a:endParaRPr lang="ru-RU" sz="1400" dirty="0">
              <a:solidFill>
                <a:srgbClr val="43542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08772" y="3668835"/>
            <a:ext cx="3066598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435422"/>
                </a:solidFill>
              </a:rPr>
              <a:t>Этапы: </a:t>
            </a:r>
          </a:p>
          <a:p>
            <a:pPr lvl="0"/>
            <a:r>
              <a:rPr lang="en-US" sz="1400" dirty="0" smtClean="0"/>
              <a:t>I </a:t>
            </a:r>
            <a:r>
              <a:rPr lang="ru-RU" sz="1400" dirty="0" smtClean="0"/>
              <a:t>этап </a:t>
            </a:r>
            <a:r>
              <a:rPr lang="en-US" sz="1400" dirty="0" smtClean="0"/>
              <a:t>- </a:t>
            </a:r>
            <a:r>
              <a:rPr lang="ru-RU" sz="1400" dirty="0" err="1" smtClean="0"/>
              <a:t>внутришкольный</a:t>
            </a:r>
            <a:r>
              <a:rPr lang="ru-RU" sz="1400" dirty="0" smtClean="0"/>
              <a:t>;</a:t>
            </a:r>
            <a:endParaRPr lang="ru-RU" sz="1400" dirty="0"/>
          </a:p>
          <a:p>
            <a:pPr lvl="0"/>
            <a:r>
              <a:rPr lang="en-US" sz="1400" dirty="0" smtClean="0"/>
              <a:t>II </a:t>
            </a:r>
            <a:r>
              <a:rPr lang="ru-RU" sz="1400" dirty="0" smtClean="0"/>
              <a:t>этап </a:t>
            </a:r>
            <a:r>
              <a:rPr lang="en-US" sz="1400" dirty="0" smtClean="0"/>
              <a:t>– </a:t>
            </a:r>
            <a:r>
              <a:rPr lang="ru-RU" sz="1400" dirty="0" smtClean="0"/>
              <a:t>муниципальный;</a:t>
            </a:r>
          </a:p>
          <a:p>
            <a:pPr lvl="0"/>
            <a:r>
              <a:rPr lang="en-US" sz="1400" dirty="0" smtClean="0"/>
              <a:t>III</a:t>
            </a:r>
            <a:r>
              <a:rPr lang="ru-RU" sz="1400" dirty="0" smtClean="0"/>
              <a:t> этап - межмуниципальный </a:t>
            </a:r>
            <a:r>
              <a:rPr lang="ru-RU" sz="1300" i="1" dirty="0" smtClean="0"/>
              <a:t>(полуфиналы с </a:t>
            </a:r>
            <a:r>
              <a:rPr lang="ru-RU" sz="1300" i="1" dirty="0"/>
              <a:t>записью </a:t>
            </a:r>
            <a:r>
              <a:rPr lang="ru-RU" sz="1300" i="1" dirty="0" smtClean="0"/>
              <a:t>телеверсий);</a:t>
            </a:r>
          </a:p>
          <a:p>
            <a:r>
              <a:rPr lang="en-US" sz="1400" dirty="0" smtClean="0"/>
              <a:t>IV</a:t>
            </a:r>
            <a:r>
              <a:rPr lang="ru-RU" sz="1400" dirty="0" smtClean="0"/>
              <a:t> этап - областной финал</a:t>
            </a:r>
            <a:endParaRPr lang="ru-RU" sz="1400" dirty="0">
              <a:solidFill>
                <a:srgbClr val="435422"/>
              </a:solidFill>
            </a:endParaRPr>
          </a:p>
        </p:txBody>
      </p:sp>
      <p:pic>
        <p:nvPicPr>
          <p:cNvPr id="27" name="Picture 4" descr="https://im0-tub-ru.yandex.net/i?id=89148f2e6ba5d44855625153ad9871dc&amp;ref=rim&amp;n=33&amp;w=324&amp;h=2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373">
            <a:off x="1481230" y="2835143"/>
            <a:ext cx="1801847" cy="121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55059"/>
            <a:ext cx="2019454" cy="11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5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1642071" y="771550"/>
            <a:ext cx="7011988" cy="0"/>
          </a:xfrm>
          <a:prstGeom prst="line">
            <a:avLst/>
          </a:prstGeom>
          <a:ln>
            <a:solidFill>
              <a:srgbClr val="23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167455" y="136085"/>
            <a:ext cx="6336703" cy="48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О</a:t>
            </a:r>
            <a:r>
              <a:rPr lang="ru-RU" alt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хват обучающихся программами физкультурно-спортивной направленности  </a:t>
            </a:r>
            <a:endParaRPr lang="ru-RU" altLang="ru-RU" b="1" i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6" descr="https://otvet.imgsmail.ru/download/u_9b2f6e6dcc7300bb0aa84dcd899bf8e2_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8913"/>
            <a:ext cx="719758" cy="68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0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2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39978" y="1059582"/>
            <a:ext cx="2503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25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 smtClean="0">
                <a:solidFill>
                  <a:srgbClr val="435422"/>
                </a:solidFill>
              </a:rPr>
              <a:t>ДЮСШ системы </a:t>
            </a:r>
            <a:r>
              <a:rPr lang="ru-RU" sz="1500" dirty="0" smtClean="0">
                <a:solidFill>
                  <a:srgbClr val="435422"/>
                </a:solidFill>
              </a:rPr>
              <a:t>спорта </a:t>
            </a:r>
            <a:r>
              <a:rPr lang="ru-RU" sz="1300" i="1" dirty="0" smtClean="0">
                <a:solidFill>
                  <a:srgbClr val="435422"/>
                </a:solidFill>
              </a:rPr>
              <a:t>(в </a:t>
            </a:r>
            <a:r>
              <a:rPr lang="ru-RU" sz="1300" i="1" dirty="0" err="1" smtClean="0">
                <a:solidFill>
                  <a:srgbClr val="435422"/>
                </a:solidFill>
              </a:rPr>
              <a:t>т.ч</a:t>
            </a:r>
            <a:r>
              <a:rPr lang="ru-RU" sz="1300" i="1" dirty="0" smtClean="0">
                <a:solidFill>
                  <a:srgbClr val="435422"/>
                </a:solidFill>
              </a:rPr>
              <a:t>. 1 - в сельской местности)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3852" y="1635646"/>
            <a:ext cx="228748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18</a:t>
            </a:r>
            <a:r>
              <a:rPr lang="ru-RU" sz="1500" dirty="0" smtClean="0">
                <a:solidFill>
                  <a:srgbClr val="435422"/>
                </a:solidFill>
              </a:rPr>
              <a:t> </a:t>
            </a:r>
            <a:r>
              <a:rPr lang="ru-RU" sz="1500" dirty="0" smtClean="0">
                <a:solidFill>
                  <a:srgbClr val="435422"/>
                </a:solidFill>
              </a:rPr>
              <a:t>ДЮСШ </a:t>
            </a:r>
            <a:r>
              <a:rPr lang="ru-RU" sz="1500" dirty="0" smtClean="0">
                <a:solidFill>
                  <a:srgbClr val="435422"/>
                </a:solidFill>
              </a:rPr>
              <a:t>и 1 ДООПЦ системы </a:t>
            </a:r>
            <a:r>
              <a:rPr lang="ru-RU" sz="1500" dirty="0" smtClean="0">
                <a:solidFill>
                  <a:srgbClr val="435422"/>
                </a:solidFill>
              </a:rPr>
              <a:t>общего образования </a:t>
            </a:r>
            <a:r>
              <a:rPr lang="ru-RU" sz="1300" i="1" dirty="0" smtClean="0">
                <a:solidFill>
                  <a:srgbClr val="435422"/>
                </a:solidFill>
              </a:rPr>
              <a:t>(в </a:t>
            </a:r>
            <a:r>
              <a:rPr lang="ru-RU" sz="1300" i="1" dirty="0" err="1" smtClean="0">
                <a:solidFill>
                  <a:srgbClr val="435422"/>
                </a:solidFill>
              </a:rPr>
              <a:t>т.ч</a:t>
            </a:r>
            <a:r>
              <a:rPr lang="ru-RU" sz="1300" i="1" dirty="0" smtClean="0">
                <a:solidFill>
                  <a:srgbClr val="435422"/>
                </a:solidFill>
              </a:rPr>
              <a:t>. 15 - в сельской местности)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704423" y="987574"/>
            <a:ext cx="211393" cy="1728192"/>
          </a:xfrm>
          <a:prstGeom prst="rightBrac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59831" y="1359227"/>
            <a:ext cx="208823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9 703</a:t>
            </a:r>
            <a:r>
              <a:rPr lang="ru-RU" sz="1400" dirty="0" smtClean="0">
                <a:solidFill>
                  <a:srgbClr val="435422"/>
                </a:solidFill>
              </a:rPr>
              <a:t> </a:t>
            </a:r>
            <a:r>
              <a:rPr lang="ru-RU" sz="1400" dirty="0">
                <a:solidFill>
                  <a:srgbClr val="435422"/>
                </a:solidFill>
              </a:rPr>
              <a:t>обучающихся </a:t>
            </a:r>
            <a:r>
              <a:rPr lang="ru-RU" sz="1400" dirty="0" smtClean="0">
                <a:solidFill>
                  <a:srgbClr val="435422"/>
                </a:solidFill>
              </a:rPr>
              <a:t>          </a:t>
            </a:r>
            <a:r>
              <a:rPr lang="ru-RU" sz="1300" i="1" dirty="0" smtClean="0">
                <a:solidFill>
                  <a:srgbClr val="435422"/>
                </a:solidFill>
              </a:rPr>
              <a:t>в </a:t>
            </a:r>
            <a:r>
              <a:rPr lang="ru-RU" sz="1300" i="1" dirty="0">
                <a:solidFill>
                  <a:srgbClr val="435422"/>
                </a:solidFill>
              </a:rPr>
              <a:t>возрасте от 5 до 18 </a:t>
            </a:r>
            <a:r>
              <a:rPr lang="ru-RU" sz="1300" i="1" dirty="0" smtClean="0">
                <a:solidFill>
                  <a:srgbClr val="435422"/>
                </a:solidFill>
              </a:rPr>
              <a:t>лет </a:t>
            </a:r>
            <a:r>
              <a:rPr lang="ru-RU" sz="1400" dirty="0" smtClean="0">
                <a:solidFill>
                  <a:srgbClr val="435422"/>
                </a:solidFill>
              </a:rPr>
              <a:t>по </a:t>
            </a:r>
            <a:r>
              <a:rPr lang="ru-RU" sz="1400" dirty="0">
                <a:solidFill>
                  <a:srgbClr val="435422"/>
                </a:solidFill>
              </a:rPr>
              <a:t>37 видам </a:t>
            </a:r>
            <a:r>
              <a:rPr lang="ru-RU" sz="1400" dirty="0" smtClean="0">
                <a:solidFill>
                  <a:srgbClr val="435422"/>
                </a:solidFill>
              </a:rPr>
              <a:t>спорта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1508" y="2931790"/>
            <a:ext cx="266397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b="1" dirty="0" smtClean="0">
                <a:solidFill>
                  <a:srgbClr val="435422"/>
                </a:solidFill>
              </a:rPr>
              <a:t>443 </a:t>
            </a:r>
            <a:r>
              <a:rPr lang="ru-RU" sz="1500" dirty="0" smtClean="0">
                <a:solidFill>
                  <a:srgbClr val="435422"/>
                </a:solidFill>
              </a:rPr>
              <a:t>секции в общеобразовательных </a:t>
            </a:r>
            <a:r>
              <a:rPr lang="ru-RU" sz="1500" dirty="0" smtClean="0">
                <a:solidFill>
                  <a:srgbClr val="435422"/>
                </a:solidFill>
              </a:rPr>
              <a:t>организациях</a:t>
            </a:r>
            <a:endParaRPr lang="ru-RU" sz="1500" dirty="0" smtClean="0">
              <a:solidFill>
                <a:srgbClr val="43542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82213" y="2993345"/>
            <a:ext cx="208823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8 645</a:t>
            </a:r>
            <a:r>
              <a:rPr lang="ru-RU" sz="1400" dirty="0" smtClean="0">
                <a:solidFill>
                  <a:srgbClr val="435422"/>
                </a:solidFill>
              </a:rPr>
              <a:t> </a:t>
            </a:r>
            <a:r>
              <a:rPr lang="ru-RU" sz="1400" dirty="0">
                <a:solidFill>
                  <a:srgbClr val="435422"/>
                </a:solidFill>
              </a:rPr>
              <a:t>обучающихся </a:t>
            </a:r>
            <a:r>
              <a:rPr lang="ru-RU" sz="1400" dirty="0" smtClean="0">
                <a:solidFill>
                  <a:srgbClr val="435422"/>
                </a:solidFill>
              </a:rPr>
              <a:t>          </a:t>
            </a:r>
            <a:r>
              <a:rPr lang="ru-RU" sz="1300" i="1" dirty="0" smtClean="0">
                <a:solidFill>
                  <a:srgbClr val="435422"/>
                </a:solidFill>
              </a:rPr>
              <a:t>в </a:t>
            </a:r>
            <a:r>
              <a:rPr lang="ru-RU" sz="1300" i="1" dirty="0">
                <a:solidFill>
                  <a:srgbClr val="435422"/>
                </a:solidFill>
              </a:rPr>
              <a:t>возрасте от 5 до 18 </a:t>
            </a:r>
            <a:r>
              <a:rPr lang="ru-RU" sz="1300" i="1" dirty="0" smtClean="0">
                <a:solidFill>
                  <a:srgbClr val="435422"/>
                </a:solidFill>
              </a:rPr>
              <a:t>лет </a:t>
            </a:r>
            <a:r>
              <a:rPr lang="ru-RU" sz="1400" dirty="0" smtClean="0">
                <a:solidFill>
                  <a:srgbClr val="435422"/>
                </a:solidFill>
              </a:rPr>
              <a:t>по </a:t>
            </a:r>
            <a:r>
              <a:rPr lang="ru-RU" sz="1400" dirty="0">
                <a:solidFill>
                  <a:srgbClr val="435422"/>
                </a:solidFill>
              </a:rPr>
              <a:t>37 видам </a:t>
            </a:r>
            <a:r>
              <a:rPr lang="ru-RU" sz="1400" dirty="0" smtClean="0">
                <a:solidFill>
                  <a:srgbClr val="435422"/>
                </a:solidFill>
              </a:rPr>
              <a:t>спорта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sp>
        <p:nvSpPr>
          <p:cNvPr id="27" name="Правая фигурная скобка 26"/>
          <p:cNvSpPr/>
          <p:nvPr/>
        </p:nvSpPr>
        <p:spPr>
          <a:xfrm>
            <a:off x="2686326" y="3003798"/>
            <a:ext cx="211393" cy="778237"/>
          </a:xfrm>
          <a:prstGeom prst="rightBrac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8300" y="4170505"/>
            <a:ext cx="23805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435422"/>
                </a:solidFill>
              </a:rPr>
              <a:t>143</a:t>
            </a:r>
            <a:r>
              <a:rPr lang="ru-RU" sz="1500" dirty="0" smtClean="0">
                <a:solidFill>
                  <a:srgbClr val="435422"/>
                </a:solidFill>
              </a:rPr>
              <a:t> школьных спортивных клуба </a:t>
            </a:r>
            <a:r>
              <a:rPr lang="ru-RU" sz="1300" i="1" dirty="0" smtClean="0">
                <a:solidFill>
                  <a:srgbClr val="435422"/>
                </a:solidFill>
              </a:rPr>
              <a:t>(311 ОО)</a:t>
            </a:r>
            <a:endParaRPr lang="ru-RU" sz="1300" i="1" dirty="0">
              <a:solidFill>
                <a:srgbClr val="435422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85861" y="4085865"/>
            <a:ext cx="208823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dirty="0">
                <a:solidFill>
                  <a:srgbClr val="435422"/>
                </a:solidFill>
              </a:rPr>
              <a:t>б</a:t>
            </a:r>
            <a:r>
              <a:rPr lang="ru-RU" sz="1400" dirty="0" smtClean="0">
                <a:solidFill>
                  <a:srgbClr val="435422"/>
                </a:solidFill>
              </a:rPr>
              <a:t>олее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10 000 </a:t>
            </a:r>
            <a:r>
              <a:rPr lang="ru-RU" sz="1400" dirty="0" smtClean="0">
                <a:solidFill>
                  <a:srgbClr val="435422"/>
                </a:solidFill>
              </a:rPr>
              <a:t> </a:t>
            </a:r>
            <a:r>
              <a:rPr lang="ru-RU" sz="1400" dirty="0">
                <a:solidFill>
                  <a:srgbClr val="435422"/>
                </a:solidFill>
              </a:rPr>
              <a:t>обучающихся </a:t>
            </a:r>
            <a:r>
              <a:rPr lang="ru-RU" sz="1300" i="1" dirty="0" smtClean="0">
                <a:solidFill>
                  <a:srgbClr val="435422"/>
                </a:solidFill>
              </a:rPr>
              <a:t>в </a:t>
            </a:r>
            <a:r>
              <a:rPr lang="ru-RU" sz="1300" i="1" dirty="0">
                <a:solidFill>
                  <a:srgbClr val="435422"/>
                </a:solidFill>
              </a:rPr>
              <a:t>возрасте от 5 до 18 </a:t>
            </a:r>
            <a:r>
              <a:rPr lang="ru-RU" sz="1300" i="1" dirty="0" smtClean="0">
                <a:solidFill>
                  <a:srgbClr val="435422"/>
                </a:solidFill>
              </a:rPr>
              <a:t>лет</a:t>
            </a:r>
            <a:endParaRPr lang="ru-RU" sz="1300" i="1" dirty="0" smtClean="0">
              <a:solidFill>
                <a:srgbClr val="435422"/>
              </a:solidFill>
            </a:endParaRPr>
          </a:p>
        </p:txBody>
      </p:sp>
      <p:pic>
        <p:nvPicPr>
          <p:cNvPr id="29" name="Picture 1" descr="F:\СОВЕЩАНИЕ ОДО 28.02\DSC_0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6084">
            <a:off x="5580112" y="987574"/>
            <a:ext cx="1802754" cy="124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oliteka.net/images/2018/11/27/GwhOxv73aZb3LnMsiUPX7bNrSRIqglM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123">
            <a:off x="6567906" y="2105540"/>
            <a:ext cx="2216074" cy="147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mi8.info/wp-content/uploads/2019/02/75459886594528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358">
            <a:off x="5745405" y="3507854"/>
            <a:ext cx="1782865" cy="14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79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598</Words>
  <Application>Microsoft Office PowerPoint</Application>
  <PresentationFormat>Экран (16:9)</PresentationFormat>
  <Paragraphs>80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test</cp:lastModifiedBy>
  <cp:revision>120</cp:revision>
  <dcterms:created xsi:type="dcterms:W3CDTF">2020-08-11T17:31:05Z</dcterms:created>
  <dcterms:modified xsi:type="dcterms:W3CDTF">2020-08-12T09:14:25Z</dcterms:modified>
</cp:coreProperties>
</file>