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06158826876336E-3"/>
          <c:y val="1.1268489200282712E-3"/>
          <c:w val="0.98337349730633183"/>
          <c:h val="0.54446740205162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ШСК, поданных в заявке от субъекта РФ на включение в реестр (перечень) ШСК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896454612077888E-3"/>
                  <c:y val="-1.7696053403380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AD-4A2C-858E-8C82E44B0CAF}"/>
                </c:ext>
              </c:extLst>
            </c:dLbl>
            <c:dLbl>
              <c:idx val="1"/>
              <c:layout>
                <c:manualLayout>
                  <c:x val="1.0448227306038944E-3"/>
                  <c:y val="-3.7469875712474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AD-4A2C-858E-8C82E44B0CAF}"/>
                </c:ext>
              </c:extLst>
            </c:dLbl>
            <c:dLbl>
              <c:idx val="2"/>
              <c:layout>
                <c:manualLayout>
                  <c:x val="-4.7887155289507553E-18"/>
                  <c:y val="-1.9836993024251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D-4A2C-858E-8C82E44B0CAF}"/>
                </c:ext>
              </c:extLst>
            </c:dLbl>
            <c:dLbl>
              <c:idx val="3"/>
              <c:layout>
                <c:manualLayout>
                  <c:x val="-1.0448227306038944E-3"/>
                  <c:y val="-3.7469875712474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AD-4A2C-858E-8C82E44B0CAF}"/>
                </c:ext>
              </c:extLst>
            </c:dLbl>
            <c:dLbl>
              <c:idx val="5"/>
              <c:layout>
                <c:manualLayout>
                  <c:x val="-9.5774310579015105E-18"/>
                  <c:y val="-2.8653434368362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AD-4A2C-858E-8C82E44B0CAF}"/>
                </c:ext>
              </c:extLst>
            </c:dLbl>
            <c:dLbl>
              <c:idx val="6"/>
              <c:layout>
                <c:manualLayout>
                  <c:x val="0"/>
                  <c:y val="-6.6123310080837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AD-4A2C-858E-8C82E44B0CAF}"/>
                </c:ext>
              </c:extLst>
            </c:dLbl>
            <c:dLbl>
              <c:idx val="7"/>
              <c:layout>
                <c:manualLayout>
                  <c:x val="-9.4324146981722783E-6"/>
                  <c:y val="-2.4255751178493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AD-4A2C-858E-8C82E44B0CAF}"/>
                </c:ext>
              </c:extLst>
            </c:dLbl>
            <c:dLbl>
              <c:idx val="8"/>
              <c:layout>
                <c:manualLayout>
                  <c:x val="-3.1344681918117024E-3"/>
                  <c:y val="-3.5265765376446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1AD-4A2C-858E-8C82E44B0CAF}"/>
                </c:ext>
              </c:extLst>
            </c:dLbl>
            <c:dLbl>
              <c:idx val="10"/>
              <c:layout>
                <c:manualLayout>
                  <c:x val="-1.9154862115803021E-17"/>
                  <c:y val="-4.40822067205580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AD-4A2C-858E-8C82E44B0CAF}"/>
                </c:ext>
              </c:extLst>
            </c:dLbl>
            <c:dLbl>
              <c:idx val="11"/>
              <c:layout>
                <c:manualLayout>
                  <c:x val="-1.0448227306038944E-3"/>
                  <c:y val="-4.6286317056586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AD-4A2C-858E-8C82E44B0CAF}"/>
                </c:ext>
              </c:extLst>
            </c:dLbl>
            <c:dLbl>
              <c:idx val="14"/>
              <c:layout>
                <c:manualLayout>
                  <c:x val="0"/>
                  <c:y val="-2.8653434368362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1AD-4A2C-858E-8C82E44B0CAF}"/>
                </c:ext>
              </c:extLst>
            </c:dLbl>
            <c:dLbl>
              <c:idx val="16"/>
              <c:layout>
                <c:manualLayout>
                  <c:x val="-1.0448227306038944E-3"/>
                  <c:y val="-2.2041103360279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1AD-4A2C-858E-8C82E44B0CAF}"/>
                </c:ext>
              </c:extLst>
            </c:dLbl>
            <c:dLbl>
              <c:idx val="18"/>
              <c:layout>
                <c:manualLayout>
                  <c:x val="0"/>
                  <c:y val="-2.2041103360279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1AD-4A2C-858E-8C82E44B0CAF}"/>
                </c:ext>
              </c:extLst>
            </c:dLbl>
            <c:dLbl>
              <c:idx val="19"/>
              <c:layout>
                <c:manualLayout>
                  <c:x val="0"/>
                  <c:y val="-6.1715089408781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1AD-4A2C-858E-8C82E44B0CAF}"/>
                </c:ext>
              </c:extLst>
            </c:dLbl>
            <c:dLbl>
              <c:idx val="20"/>
              <c:layout>
                <c:manualLayout>
                  <c:x val="0"/>
                  <c:y val="-1.32246620161674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1AD-4A2C-858E-8C82E44B0CAF}"/>
                </c:ext>
              </c:extLst>
            </c:dLbl>
            <c:dLbl>
              <c:idx val="21"/>
              <c:layout>
                <c:manualLayout>
                  <c:x val="0"/>
                  <c:y val="-3.5265765376446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1AD-4A2C-858E-8C82E44B0CAF}"/>
                </c:ext>
              </c:extLst>
            </c:dLbl>
            <c:dLbl>
              <c:idx val="22"/>
              <c:layout>
                <c:manualLayout>
                  <c:x val="-2.0896454612077888E-3"/>
                  <c:y val="-5.5102758400697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1AD-4A2C-858E-8C82E44B0CAF}"/>
                </c:ext>
              </c:extLst>
            </c:dLbl>
            <c:dLbl>
              <c:idx val="23"/>
              <c:layout>
                <c:manualLayout>
                  <c:x val="-3.8309724231606042E-17"/>
                  <c:y val="-4.40822067205580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1AD-4A2C-858E-8C82E44B0CAF}"/>
                </c:ext>
              </c:extLst>
            </c:dLbl>
            <c:dLbl>
              <c:idx val="24"/>
              <c:layout>
                <c:manualLayout>
                  <c:x val="-3.8309724231606042E-17"/>
                  <c:y val="-4.6286317056586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1AD-4A2C-858E-8C82E44B0CAF}"/>
                </c:ext>
              </c:extLst>
            </c:dLbl>
            <c:dLbl>
              <c:idx val="25"/>
              <c:layout>
                <c:manualLayout>
                  <c:x val="1.0448227306038944E-3"/>
                  <c:y val="-5.2898648064669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1AD-4A2C-858E-8C82E44B0CAF}"/>
                </c:ext>
              </c:extLst>
            </c:dLbl>
            <c:dLbl>
              <c:idx val="26"/>
              <c:layout>
                <c:manualLayout>
                  <c:x val="-1.0448227306039328E-3"/>
                  <c:y val="-4.4082206720558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1AD-4A2C-858E-8C82E44B0CAF}"/>
                </c:ext>
              </c:extLst>
            </c:dLbl>
            <c:dLbl>
              <c:idx val="27"/>
              <c:layout>
                <c:manualLayout>
                  <c:x val="0"/>
                  <c:y val="-3.7469875712474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1AD-4A2C-858E-8C82E44B0CAF}"/>
                </c:ext>
              </c:extLst>
            </c:dLbl>
            <c:dLbl>
              <c:idx val="29"/>
              <c:layout>
                <c:manualLayout>
                  <c:x val="0"/>
                  <c:y val="-3.5265765376446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1AD-4A2C-858E-8C82E44B0CAF}"/>
                </c:ext>
              </c:extLst>
            </c:dLbl>
            <c:dLbl>
              <c:idx val="30"/>
              <c:layout>
                <c:manualLayout>
                  <c:x val="0"/>
                  <c:y val="-2.4245213696306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1AD-4A2C-858E-8C82E44B0CAF}"/>
                </c:ext>
              </c:extLst>
            </c:dLbl>
            <c:dLbl>
              <c:idx val="31"/>
              <c:layout>
                <c:manualLayout>
                  <c:x val="0"/>
                  <c:y val="-3.08575447043907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1AD-4A2C-858E-8C82E44B0CAF}"/>
                </c:ext>
              </c:extLst>
            </c:dLbl>
            <c:dLbl>
              <c:idx val="32"/>
              <c:layout>
                <c:manualLayout>
                  <c:x val="0"/>
                  <c:y val="-3.7469875712474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1AD-4A2C-858E-8C82E44B0CAF}"/>
                </c:ext>
              </c:extLst>
            </c:dLbl>
            <c:dLbl>
              <c:idx val="33"/>
              <c:layout>
                <c:manualLayout>
                  <c:x val="0"/>
                  <c:y val="-2.86534343683627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1AD-4A2C-858E-8C82E44B0CAF}"/>
                </c:ext>
              </c:extLst>
            </c:dLbl>
            <c:dLbl>
              <c:idx val="34"/>
              <c:layout>
                <c:manualLayout>
                  <c:x val="0"/>
                  <c:y val="-3.7469875712474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1AD-4A2C-858E-8C82E44B0CAF}"/>
                </c:ext>
              </c:extLst>
            </c:dLbl>
            <c:dLbl>
              <c:idx val="35"/>
              <c:layout>
                <c:manualLayout>
                  <c:x val="0"/>
                  <c:y val="-3.5265765376446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1AD-4A2C-858E-8C82E44B0CAF}"/>
                </c:ext>
              </c:extLst>
            </c:dLbl>
            <c:dLbl>
              <c:idx val="36"/>
              <c:layout>
                <c:manualLayout>
                  <c:x val="0"/>
                  <c:y val="-1.5428772352195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1AD-4A2C-858E-8C82E44B0CAF}"/>
                </c:ext>
              </c:extLst>
            </c:dLbl>
            <c:dLbl>
              <c:idx val="37"/>
              <c:layout>
                <c:manualLayout>
                  <c:x val="-1.0448227306039709E-3"/>
                  <c:y val="-4.40822067205580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1AD-4A2C-858E-8C82E44B0CAF}"/>
                </c:ext>
              </c:extLst>
            </c:dLbl>
            <c:dLbl>
              <c:idx val="38"/>
              <c:layout>
                <c:manualLayout>
                  <c:x val="1.0448227306038178E-3"/>
                  <c:y val="-3.7469875712474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1AD-4A2C-858E-8C82E44B0CAF}"/>
                </c:ext>
              </c:extLst>
            </c:dLbl>
            <c:dLbl>
              <c:idx val="39"/>
              <c:layout>
                <c:manualLayout>
                  <c:x val="0"/>
                  <c:y val="-6.612331008083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B1AD-4A2C-858E-8C82E44B0CAF}"/>
                </c:ext>
              </c:extLst>
            </c:dLbl>
            <c:dLbl>
              <c:idx val="40"/>
              <c:layout>
                <c:manualLayout>
                  <c:x val="0"/>
                  <c:y val="-1.7632882688223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1AD-4A2C-858E-8C82E44B0CAF}"/>
                </c:ext>
              </c:extLst>
            </c:dLbl>
            <c:dLbl>
              <c:idx val="41"/>
              <c:layout>
                <c:manualLayout>
                  <c:x val="-1.0448227306038944E-3"/>
                  <c:y val="-3.3061655040418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B1AD-4A2C-858E-8C82E44B0CAF}"/>
                </c:ext>
              </c:extLst>
            </c:dLbl>
            <c:dLbl>
              <c:idx val="42"/>
              <c:layout>
                <c:manualLayout>
                  <c:x val="0"/>
                  <c:y val="-1.1083674923086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B1AD-4A2C-858E-8C82E44B0CAF}"/>
                </c:ext>
              </c:extLst>
            </c:dLbl>
            <c:dLbl>
              <c:idx val="43"/>
              <c:layout>
                <c:manualLayout>
                  <c:x val="-3.1344681918116829E-3"/>
                  <c:y val="-3.7469875712474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B1AD-4A2C-858E-8C82E44B0CAF}"/>
                </c:ext>
              </c:extLst>
            </c:dLbl>
            <c:dLbl>
              <c:idx val="46"/>
              <c:layout>
                <c:manualLayout>
                  <c:x val="0"/>
                  <c:y val="-4.1878096384530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B1AD-4A2C-858E-8C82E44B0CAF}"/>
                </c:ext>
              </c:extLst>
            </c:dLbl>
            <c:dLbl>
              <c:idx val="47"/>
              <c:layout>
                <c:manualLayout>
                  <c:x val="-7.6619448463212084E-17"/>
                  <c:y val="-2.4245213696306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B1AD-4A2C-858E-8C82E44B0CAF}"/>
                </c:ext>
              </c:extLst>
            </c:dLbl>
            <c:dLbl>
              <c:idx val="49"/>
              <c:layout>
                <c:manualLayout>
                  <c:x val="-7.6619448463212084E-17"/>
                  <c:y val="-3.5265765376446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B1AD-4A2C-858E-8C82E44B0CAF}"/>
                </c:ext>
              </c:extLst>
            </c:dLbl>
            <c:dLbl>
              <c:idx val="50"/>
              <c:layout>
                <c:manualLayout>
                  <c:x val="-1.0448227306039709E-3"/>
                  <c:y val="-3.0857544704390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B1AD-4A2C-858E-8C82E44B0CAF}"/>
                </c:ext>
              </c:extLst>
            </c:dLbl>
            <c:dLbl>
              <c:idx val="51"/>
              <c:layout>
                <c:manualLayout>
                  <c:x val="-7.6619448463212084E-17"/>
                  <c:y val="-4.6286317056585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B1AD-4A2C-858E-8C82E44B0CAF}"/>
                </c:ext>
              </c:extLst>
            </c:dLbl>
            <c:dLbl>
              <c:idx val="52"/>
              <c:layout>
                <c:manualLayout>
                  <c:x val="-2.0896454612077888E-3"/>
                  <c:y val="-2.8653434368362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B1AD-4A2C-858E-8C82E44B0CAF}"/>
                </c:ext>
              </c:extLst>
            </c:dLbl>
            <c:dLbl>
              <c:idx val="53"/>
              <c:layout>
                <c:manualLayout>
                  <c:x val="0"/>
                  <c:y val="-2.6449324032334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B1AD-4A2C-858E-8C82E44B0CAF}"/>
                </c:ext>
              </c:extLst>
            </c:dLbl>
            <c:dLbl>
              <c:idx val="56"/>
              <c:layout>
                <c:manualLayout>
                  <c:x val="0"/>
                  <c:y val="-3.5097440304988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B1AD-4A2C-858E-8C82E44B0CAF}"/>
                </c:ext>
              </c:extLst>
            </c:dLbl>
            <c:dLbl>
              <c:idx val="57"/>
              <c:layout>
                <c:manualLayout>
                  <c:x val="0"/>
                  <c:y val="-4.167821036217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B1AD-4A2C-858E-8C82E44B0CAF}"/>
                </c:ext>
              </c:extLst>
            </c:dLbl>
            <c:dLbl>
              <c:idx val="58"/>
              <c:layout>
                <c:manualLayout>
                  <c:x val="7.6619448463212084E-17"/>
                  <c:y val="-1.9742310171556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B1AD-4A2C-858E-8C82E44B0CAF}"/>
                </c:ext>
              </c:extLst>
            </c:dLbl>
            <c:dLbl>
              <c:idx val="60"/>
              <c:layout>
                <c:manualLayout>
                  <c:x val="1.0448227306038944E-3"/>
                  <c:y val="-2.851667024780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B1AD-4A2C-858E-8C82E44B0CAF}"/>
                </c:ext>
              </c:extLst>
            </c:dLbl>
            <c:dLbl>
              <c:idx val="61"/>
              <c:layout>
                <c:manualLayout>
                  <c:x val="0"/>
                  <c:y val="-8.7743600762471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B1AD-4A2C-858E-8C82E44B0CAF}"/>
                </c:ext>
              </c:extLst>
            </c:dLbl>
            <c:dLbl>
              <c:idx val="62"/>
              <c:layout>
                <c:manualLayout>
                  <c:x val="0"/>
                  <c:y val="-3.9484620343112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B1AD-4A2C-858E-8C82E44B0CAF}"/>
                </c:ext>
              </c:extLst>
            </c:dLbl>
            <c:dLbl>
              <c:idx val="64"/>
              <c:layout>
                <c:manualLayout>
                  <c:x val="-1.0448227306040477E-3"/>
                  <c:y val="-1.3161540114370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B1AD-4A2C-858E-8C82E44B0CAF}"/>
                </c:ext>
              </c:extLst>
            </c:dLbl>
            <c:dLbl>
              <c:idx val="65"/>
              <c:layout>
                <c:manualLayout>
                  <c:x val="0"/>
                  <c:y val="-1.97423101715560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B1AD-4A2C-858E-8C82E44B0CAF}"/>
                </c:ext>
              </c:extLst>
            </c:dLbl>
            <c:dLbl>
              <c:idx val="66"/>
              <c:layout>
                <c:manualLayout>
                  <c:x val="0"/>
                  <c:y val="-1.97423101715560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B1AD-4A2C-858E-8C82E44B0CAF}"/>
                </c:ext>
              </c:extLst>
            </c:dLbl>
            <c:dLbl>
              <c:idx val="67"/>
              <c:layout>
                <c:manualLayout>
                  <c:x val="-1.5323889692642417E-16"/>
                  <c:y val="-1.5355130133432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B1AD-4A2C-858E-8C82E44B0CAF}"/>
                </c:ext>
              </c:extLst>
            </c:dLbl>
            <c:dLbl>
              <c:idx val="68"/>
              <c:layout>
                <c:manualLayout>
                  <c:x val="0"/>
                  <c:y val="-3.5097440304988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B1AD-4A2C-858E-8C82E44B0CAF}"/>
                </c:ext>
              </c:extLst>
            </c:dLbl>
            <c:dLbl>
              <c:idx val="69"/>
              <c:layout>
                <c:manualLayout>
                  <c:x val="0"/>
                  <c:y val="-3.0710260266864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B1AD-4A2C-858E-8C82E44B0CAF}"/>
                </c:ext>
              </c:extLst>
            </c:dLbl>
            <c:dLbl>
              <c:idx val="70"/>
              <c:layout>
                <c:manualLayout>
                  <c:x val="0"/>
                  <c:y val="-2.4129490209679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B1AD-4A2C-858E-8C82E44B0CAF}"/>
                </c:ext>
              </c:extLst>
            </c:dLbl>
            <c:dLbl>
              <c:idx val="72"/>
              <c:layout>
                <c:manualLayout>
                  <c:x val="0"/>
                  <c:y val="-2.851667024780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B1AD-4A2C-858E-8C82E44B0CAF}"/>
                </c:ext>
              </c:extLst>
            </c:dLbl>
            <c:dLbl>
              <c:idx val="73"/>
              <c:layout>
                <c:manualLayout>
                  <c:x val="0"/>
                  <c:y val="-3.9484620343112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B1AD-4A2C-858E-8C82E44B0CAF}"/>
                </c:ext>
              </c:extLst>
            </c:dLbl>
            <c:dLbl>
              <c:idx val="74"/>
              <c:layout>
                <c:manualLayout>
                  <c:x val="2.0896454612077888E-3"/>
                  <c:y val="-1.3161540114370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B1AD-4A2C-858E-8C82E44B0CAF}"/>
                </c:ext>
              </c:extLst>
            </c:dLbl>
            <c:dLbl>
              <c:idx val="75"/>
              <c:layout>
                <c:manualLayout>
                  <c:x val="0"/>
                  <c:y val="-4.3871800381235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B1AD-4A2C-858E-8C82E44B0CAF}"/>
                </c:ext>
              </c:extLst>
            </c:dLbl>
            <c:dLbl>
              <c:idx val="76"/>
              <c:layout>
                <c:manualLayout>
                  <c:x val="0"/>
                  <c:y val="-1.5355130133432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B1AD-4A2C-858E-8C82E44B0CAF}"/>
                </c:ext>
              </c:extLst>
            </c:dLbl>
            <c:dLbl>
              <c:idx val="77"/>
              <c:layout>
                <c:manualLayout>
                  <c:x val="0"/>
                  <c:y val="-3.729103032405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B1AD-4A2C-858E-8C82E44B0CAF}"/>
                </c:ext>
              </c:extLst>
            </c:dLbl>
            <c:dLbl>
              <c:idx val="79"/>
              <c:layout>
                <c:manualLayout>
                  <c:x val="1.0448227306038944E-3"/>
                  <c:y val="-2.851667024780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B1AD-4A2C-858E-8C82E44B0CAF}"/>
                </c:ext>
              </c:extLst>
            </c:dLbl>
            <c:dLbl>
              <c:idx val="80"/>
              <c:layout>
                <c:manualLayout>
                  <c:x val="0"/>
                  <c:y val="-1.3161540114370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B1AD-4A2C-858E-8C82E44B0CAF}"/>
                </c:ext>
              </c:extLst>
            </c:dLbl>
            <c:dLbl>
              <c:idx val="81"/>
              <c:layout>
                <c:manualLayout>
                  <c:x val="-1.0448227306040477E-3"/>
                  <c:y val="-2.851667024780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B1AD-4A2C-858E-8C82E44B0CAF}"/>
                </c:ext>
              </c:extLst>
            </c:dLbl>
            <c:dLbl>
              <c:idx val="83"/>
              <c:layout>
                <c:manualLayout>
                  <c:x val="0"/>
                  <c:y val="-2.8516670247803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B1AD-4A2C-858E-8C82E44B0CAF}"/>
                </c:ext>
              </c:extLst>
            </c:dLbl>
            <c:dLbl>
              <c:idx val="84"/>
              <c:layout>
                <c:manualLayout>
                  <c:x val="0"/>
                  <c:y val="-1.3161540114370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B1AD-4A2C-858E-8C82E44B0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Республика Адыгея</c:v>
                </c:pt>
                <c:pt idx="1">
                  <c:v>Республика Башкортостан</c:v>
                </c:pt>
                <c:pt idx="2">
                  <c:v>Республика Бурятия </c:v>
                </c:pt>
                <c:pt idx="3">
                  <c:v>Республика Алтай </c:v>
                </c:pt>
                <c:pt idx="4">
                  <c:v>Республика Дагестан</c:v>
                </c:pt>
                <c:pt idx="5">
                  <c:v>Республика Ингушетия</c:v>
                </c:pt>
                <c:pt idx="6">
                  <c:v>Кабардино-Балкарская Республика</c:v>
                </c:pt>
                <c:pt idx="7">
                  <c:v>Республика Калмыкия</c:v>
                </c:pt>
                <c:pt idx="8">
                  <c:v>Карачаево-Черкесская Республика</c:v>
                </c:pt>
                <c:pt idx="9">
                  <c:v>Республика Карелия</c:v>
                </c:pt>
                <c:pt idx="10">
                  <c:v>Республика Коми</c:v>
                </c:pt>
                <c:pt idx="11">
                  <c:v>Республика Марий Эл</c:v>
                </c:pt>
                <c:pt idx="12">
                  <c:v>Республика Мордовия</c:v>
                </c:pt>
                <c:pt idx="13">
                  <c:v>Республика Саха (Якутия)</c:v>
                </c:pt>
                <c:pt idx="14">
                  <c:v>Республика Северная Осетия - Алания</c:v>
                </c:pt>
                <c:pt idx="15">
                  <c:v>Республика Татарстан</c:v>
                </c:pt>
                <c:pt idx="16">
                  <c:v>Республика Тыва</c:v>
                </c:pt>
                <c:pt idx="17">
                  <c:v>Удмуртская Республика</c:v>
                </c:pt>
                <c:pt idx="18">
                  <c:v>Республика Хакасия</c:v>
                </c:pt>
                <c:pt idx="19">
                  <c:v>Чеченская Республика 
(95 регион)</c:v>
                </c:pt>
                <c:pt idx="20">
                  <c:v>Чувашская Республика</c:v>
                </c:pt>
                <c:pt idx="21">
                  <c:v>Алтайский край</c:v>
                </c:pt>
                <c:pt idx="22">
                  <c:v>Краснодарский край</c:v>
                </c:pt>
                <c:pt idx="23">
                  <c:v>Красноярский край</c:v>
                </c:pt>
                <c:pt idx="24">
                  <c:v>Приморский край</c:v>
                </c:pt>
                <c:pt idx="25">
                  <c:v>Ставропольский край</c:v>
                </c:pt>
                <c:pt idx="26">
                  <c:v>Хабаровский край</c:v>
                </c:pt>
                <c:pt idx="27">
                  <c:v>Амурская область</c:v>
                </c:pt>
                <c:pt idx="28">
                  <c:v>Архангельская область</c:v>
                </c:pt>
                <c:pt idx="29">
                  <c:v>Астраханская область</c:v>
                </c:pt>
                <c:pt idx="30">
                  <c:v>Белгородская область</c:v>
                </c:pt>
                <c:pt idx="31">
                  <c:v>Брянская область</c:v>
                </c:pt>
                <c:pt idx="32">
                  <c:v>Владимирская область</c:v>
                </c:pt>
                <c:pt idx="33">
                  <c:v>Волгоградская область</c:v>
                </c:pt>
                <c:pt idx="34">
                  <c:v>Вологодская область</c:v>
                </c:pt>
                <c:pt idx="35">
                  <c:v>Воронежская область</c:v>
                </c:pt>
                <c:pt idx="36">
                  <c:v>Ивановская область</c:v>
                </c:pt>
                <c:pt idx="37">
                  <c:v>Иркутская область</c:v>
                </c:pt>
                <c:pt idx="38">
                  <c:v>Калининградская область</c:v>
                </c:pt>
                <c:pt idx="39">
                  <c:v>Калужская область</c:v>
                </c:pt>
                <c:pt idx="40">
                  <c:v>Камчатский край</c:v>
                </c:pt>
                <c:pt idx="41">
                  <c:v>Кемеровская область</c:v>
                </c:pt>
                <c:pt idx="42">
                  <c:v>Кировская область</c:v>
                </c:pt>
                <c:pt idx="43">
                  <c:v>Костромская область</c:v>
                </c:pt>
                <c:pt idx="44">
                  <c:v>Курганская область</c:v>
                </c:pt>
                <c:pt idx="45">
                  <c:v>Курская область</c:v>
                </c:pt>
                <c:pt idx="46">
                  <c:v>Ленинградская область</c:v>
                </c:pt>
                <c:pt idx="47">
                  <c:v>Липецкая область</c:v>
                </c:pt>
                <c:pt idx="48">
                  <c:v>Магаданская область</c:v>
                </c:pt>
                <c:pt idx="49">
                  <c:v>Московская область</c:v>
                </c:pt>
                <c:pt idx="50">
                  <c:v>Мурманская область</c:v>
                </c:pt>
                <c:pt idx="51">
                  <c:v>Нижегородская область</c:v>
                </c:pt>
                <c:pt idx="52">
                  <c:v>Новгородская область</c:v>
                </c:pt>
                <c:pt idx="53">
                  <c:v>Новосибирская область</c:v>
                </c:pt>
                <c:pt idx="54">
                  <c:v>Омская область</c:v>
                </c:pt>
                <c:pt idx="55">
                  <c:v>Оренбургская область</c:v>
                </c:pt>
                <c:pt idx="56">
                  <c:v>Орловская область</c:v>
                </c:pt>
                <c:pt idx="57">
                  <c:v>Пензенская область</c:v>
                </c:pt>
                <c:pt idx="58">
                  <c:v>Пермский край</c:v>
                </c:pt>
                <c:pt idx="59">
                  <c:v>Псковская область</c:v>
                </c:pt>
                <c:pt idx="60">
                  <c:v>Ростовская область</c:v>
                </c:pt>
                <c:pt idx="61">
                  <c:v>Рязанская область</c:v>
                </c:pt>
                <c:pt idx="62">
                  <c:v>Самарская область</c:v>
                </c:pt>
                <c:pt idx="63">
                  <c:v>Саратовская область</c:v>
                </c:pt>
                <c:pt idx="64">
                  <c:v>Сахалинская область</c:v>
                </c:pt>
                <c:pt idx="65">
                  <c:v>Свердловская область</c:v>
                </c:pt>
                <c:pt idx="66">
                  <c:v>Смоленская область</c:v>
                </c:pt>
                <c:pt idx="67">
                  <c:v>Тамбовская область</c:v>
                </c:pt>
                <c:pt idx="68">
                  <c:v>Тверская область</c:v>
                </c:pt>
                <c:pt idx="69">
                  <c:v>Томская область</c:v>
                </c:pt>
                <c:pt idx="70">
                  <c:v>Тульская область</c:v>
                </c:pt>
                <c:pt idx="71">
                  <c:v>Тюменская область</c:v>
                </c:pt>
                <c:pt idx="72">
                  <c:v>Ульяновская область</c:v>
                </c:pt>
                <c:pt idx="73">
                  <c:v>Челябинская область</c:v>
                </c:pt>
                <c:pt idx="74">
                  <c:v>Забайкальский край</c:v>
                </c:pt>
                <c:pt idx="75">
                  <c:v>Ярославская область</c:v>
                </c:pt>
                <c:pt idx="76">
                  <c:v>г. Москва</c:v>
                </c:pt>
                <c:pt idx="77">
                  <c:v>г. Санкт-Петербург</c:v>
                </c:pt>
                <c:pt idx="78">
                  <c:v>Еврейская автономная область</c:v>
                </c:pt>
                <c:pt idx="79">
                  <c:v>Республика Крым</c:v>
                </c:pt>
                <c:pt idx="80">
                  <c:v>Ненецкий автономный округ</c:v>
                </c:pt>
                <c:pt idx="81">
                  <c:v>Ханты-Мансийский автономный округ</c:v>
                </c:pt>
                <c:pt idx="82">
                  <c:v>Чукотский автономный округ</c:v>
                </c:pt>
                <c:pt idx="83">
                  <c:v>Ямало-Ненецкий автономный округ</c:v>
                </c:pt>
                <c:pt idx="84">
                  <c:v>г. Севастополь</c:v>
                </c:pt>
              </c:strCache>
            </c:strRef>
          </c:cat>
          <c:val>
            <c:numRef>
              <c:f>Лист1!$B$2:$B$86</c:f>
              <c:numCache>
                <c:formatCode>General</c:formatCode>
                <c:ptCount val="85"/>
                <c:pt idx="0">
                  <c:v>72</c:v>
                </c:pt>
                <c:pt idx="1">
                  <c:v>311</c:v>
                </c:pt>
                <c:pt idx="2">
                  <c:v>71</c:v>
                </c:pt>
                <c:pt idx="3">
                  <c:v>51</c:v>
                </c:pt>
                <c:pt idx="4">
                  <c:v>310</c:v>
                </c:pt>
                <c:pt idx="5">
                  <c:v>63</c:v>
                </c:pt>
                <c:pt idx="6">
                  <c:v>128</c:v>
                </c:pt>
                <c:pt idx="7">
                  <c:v>17</c:v>
                </c:pt>
                <c:pt idx="8">
                  <c:v>29</c:v>
                </c:pt>
                <c:pt idx="9">
                  <c:v>51</c:v>
                </c:pt>
                <c:pt idx="10">
                  <c:v>123</c:v>
                </c:pt>
                <c:pt idx="11">
                  <c:v>39</c:v>
                </c:pt>
                <c:pt idx="12">
                  <c:v>156</c:v>
                </c:pt>
                <c:pt idx="13">
                  <c:v>301</c:v>
                </c:pt>
                <c:pt idx="14">
                  <c:v>35</c:v>
                </c:pt>
                <c:pt idx="15">
                  <c:v>1262</c:v>
                </c:pt>
                <c:pt idx="16">
                  <c:v>152</c:v>
                </c:pt>
                <c:pt idx="17">
                  <c:v>199</c:v>
                </c:pt>
                <c:pt idx="18">
                  <c:v>85</c:v>
                </c:pt>
                <c:pt idx="19">
                  <c:v>202</c:v>
                </c:pt>
                <c:pt idx="20">
                  <c:v>119</c:v>
                </c:pt>
                <c:pt idx="21">
                  <c:v>268</c:v>
                </c:pt>
                <c:pt idx="22">
                  <c:v>1065</c:v>
                </c:pt>
                <c:pt idx="23">
                  <c:v>624</c:v>
                </c:pt>
                <c:pt idx="24">
                  <c:v>178</c:v>
                </c:pt>
                <c:pt idx="25">
                  <c:v>224</c:v>
                </c:pt>
                <c:pt idx="26">
                  <c:v>68</c:v>
                </c:pt>
                <c:pt idx="27">
                  <c:v>95</c:v>
                </c:pt>
                <c:pt idx="28">
                  <c:v>306</c:v>
                </c:pt>
                <c:pt idx="29">
                  <c:v>81</c:v>
                </c:pt>
                <c:pt idx="30">
                  <c:v>362</c:v>
                </c:pt>
                <c:pt idx="31">
                  <c:v>144</c:v>
                </c:pt>
                <c:pt idx="32">
                  <c:v>101</c:v>
                </c:pt>
                <c:pt idx="33">
                  <c:v>407</c:v>
                </c:pt>
                <c:pt idx="34">
                  <c:v>61</c:v>
                </c:pt>
                <c:pt idx="35">
                  <c:v>573</c:v>
                </c:pt>
                <c:pt idx="36">
                  <c:v>182</c:v>
                </c:pt>
                <c:pt idx="37">
                  <c:v>66</c:v>
                </c:pt>
                <c:pt idx="38">
                  <c:v>83</c:v>
                </c:pt>
                <c:pt idx="39">
                  <c:v>163</c:v>
                </c:pt>
                <c:pt idx="40">
                  <c:v>15</c:v>
                </c:pt>
                <c:pt idx="41">
                  <c:v>137</c:v>
                </c:pt>
                <c:pt idx="42">
                  <c:v>7</c:v>
                </c:pt>
                <c:pt idx="43">
                  <c:v>123</c:v>
                </c:pt>
                <c:pt idx="44">
                  <c:v>260</c:v>
                </c:pt>
                <c:pt idx="45">
                  <c:v>309</c:v>
                </c:pt>
                <c:pt idx="46">
                  <c:v>279</c:v>
                </c:pt>
                <c:pt idx="47">
                  <c:v>159</c:v>
                </c:pt>
                <c:pt idx="48">
                  <c:v>9</c:v>
                </c:pt>
                <c:pt idx="49">
                  <c:v>1125</c:v>
                </c:pt>
                <c:pt idx="50">
                  <c:v>94</c:v>
                </c:pt>
                <c:pt idx="51">
                  <c:v>434</c:v>
                </c:pt>
                <c:pt idx="52">
                  <c:v>100</c:v>
                </c:pt>
                <c:pt idx="53">
                  <c:v>215</c:v>
                </c:pt>
                <c:pt idx="54">
                  <c:v>479</c:v>
                </c:pt>
                <c:pt idx="55">
                  <c:v>613</c:v>
                </c:pt>
                <c:pt idx="56">
                  <c:v>126</c:v>
                </c:pt>
                <c:pt idx="57">
                  <c:v>263</c:v>
                </c:pt>
                <c:pt idx="58">
                  <c:v>163</c:v>
                </c:pt>
                <c:pt idx="59">
                  <c:v>88</c:v>
                </c:pt>
                <c:pt idx="60">
                  <c:v>210</c:v>
                </c:pt>
                <c:pt idx="61">
                  <c:v>59</c:v>
                </c:pt>
                <c:pt idx="62">
                  <c:v>653</c:v>
                </c:pt>
                <c:pt idx="63">
                  <c:v>123</c:v>
                </c:pt>
                <c:pt idx="64">
                  <c:v>117</c:v>
                </c:pt>
                <c:pt idx="65">
                  <c:v>111</c:v>
                </c:pt>
                <c:pt idx="66">
                  <c:v>82</c:v>
                </c:pt>
                <c:pt idx="67">
                  <c:v>85</c:v>
                </c:pt>
                <c:pt idx="68">
                  <c:v>187</c:v>
                </c:pt>
                <c:pt idx="69">
                  <c:v>138</c:v>
                </c:pt>
                <c:pt idx="70">
                  <c:v>111</c:v>
                </c:pt>
                <c:pt idx="71">
                  <c:v>300</c:v>
                </c:pt>
                <c:pt idx="72">
                  <c:v>260</c:v>
                </c:pt>
                <c:pt idx="73">
                  <c:v>227</c:v>
                </c:pt>
                <c:pt idx="74">
                  <c:v>106</c:v>
                </c:pt>
                <c:pt idx="75">
                  <c:v>131</c:v>
                </c:pt>
                <c:pt idx="76">
                  <c:v>237</c:v>
                </c:pt>
                <c:pt idx="77">
                  <c:v>461</c:v>
                </c:pt>
                <c:pt idx="78">
                  <c:v>8</c:v>
                </c:pt>
                <c:pt idx="79">
                  <c:v>203</c:v>
                </c:pt>
                <c:pt idx="80">
                  <c:v>21</c:v>
                </c:pt>
                <c:pt idx="81">
                  <c:v>200</c:v>
                </c:pt>
                <c:pt idx="82">
                  <c:v>6</c:v>
                </c:pt>
                <c:pt idx="83">
                  <c:v>61</c:v>
                </c:pt>
                <c:pt idx="8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D-4A2C-858E-8C82E44B0C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ШСК, включенных в реестр (перечень) ШСК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48227306038944E-3"/>
                  <c:y val="-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AD-4A2C-858E-8C82E44B0CAF}"/>
                </c:ext>
              </c:extLst>
            </c:dLbl>
            <c:dLbl>
              <c:idx val="1"/>
              <c:layout>
                <c:manualLayout>
                  <c:x val="2.0896454612077862E-3"/>
                  <c:y val="-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D-4A2C-858E-8C82E44B0CAF}"/>
                </c:ext>
              </c:extLst>
            </c:dLbl>
            <c:dLbl>
              <c:idx val="3"/>
              <c:layout>
                <c:manualLayout>
                  <c:x val="0"/>
                  <c:y val="4.4082206720558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AD-4A2C-858E-8C82E44B0CAF}"/>
                </c:ext>
              </c:extLst>
            </c:dLbl>
            <c:dLbl>
              <c:idx val="5"/>
              <c:layout>
                <c:manualLayout>
                  <c:x val="-1.0448227306038944E-3"/>
                  <c:y val="-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AD-4A2C-858E-8C82E44B0CAF}"/>
                </c:ext>
              </c:extLst>
            </c:dLbl>
            <c:dLbl>
              <c:idx val="6"/>
              <c:layout>
                <c:manualLayout>
                  <c:x val="1.0448227306038944E-3"/>
                  <c:y val="-1.32246620161674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AD-4A2C-858E-8C82E44B0CAF}"/>
                </c:ext>
              </c:extLst>
            </c:dLbl>
            <c:dLbl>
              <c:idx val="8"/>
              <c:layout>
                <c:manualLayout>
                  <c:x val="0"/>
                  <c:y val="-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1AD-4A2C-858E-8C82E44B0CAF}"/>
                </c:ext>
              </c:extLst>
            </c:dLbl>
            <c:dLbl>
              <c:idx val="9"/>
              <c:layout>
                <c:manualLayout>
                  <c:x val="4.1792909224155775E-3"/>
                  <c:y val="1.1020551680139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AD-4A2C-858E-8C82E44B0CAF}"/>
                </c:ext>
              </c:extLst>
            </c:dLbl>
            <c:dLbl>
              <c:idx val="10"/>
              <c:layout>
                <c:manualLayout>
                  <c:x val="0"/>
                  <c:y val="-1.5428772352195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AD-4A2C-858E-8C82E44B0CAF}"/>
                </c:ext>
              </c:extLst>
            </c:dLbl>
            <c:dLbl>
              <c:idx val="11"/>
              <c:layout>
                <c:manualLayout>
                  <c:x val="0"/>
                  <c:y val="-8.8164413441116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AD-4A2C-858E-8C82E44B0CAF}"/>
                </c:ext>
              </c:extLst>
            </c:dLbl>
            <c:dLbl>
              <c:idx val="14"/>
              <c:layout>
                <c:manualLayout>
                  <c:x val="-1.9154862115803021E-17"/>
                  <c:y val="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AD-4A2C-858E-8C82E44B0CAF}"/>
                </c:ext>
              </c:extLst>
            </c:dLbl>
            <c:dLbl>
              <c:idx val="15"/>
              <c:layout>
                <c:manualLayout>
                  <c:x val="4.1792909224155775E-3"/>
                  <c:y val="-1.00538381112373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B1AD-4A2C-858E-8C82E44B0CAF}"/>
                </c:ext>
              </c:extLst>
            </c:dLbl>
            <c:dLbl>
              <c:idx val="16"/>
              <c:layout>
                <c:manualLayout>
                  <c:x val="-3.8309724231606042E-17"/>
                  <c:y val="1.1020551680139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1AD-4A2C-858E-8C82E44B0CAF}"/>
                </c:ext>
              </c:extLst>
            </c:dLbl>
            <c:dLbl>
              <c:idx val="17"/>
              <c:layout>
                <c:manualLayout>
                  <c:x val="0"/>
                  <c:y val="-8.08164453892162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1AD-4A2C-858E-8C82E44B0CAF}"/>
                </c:ext>
              </c:extLst>
            </c:dLbl>
            <c:dLbl>
              <c:idx val="18"/>
              <c:layout>
                <c:manualLayout>
                  <c:x val="-2.0896454612077888E-3"/>
                  <c:y val="1.5428772352195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1AD-4A2C-858E-8C82E44B0CAF}"/>
                </c:ext>
              </c:extLst>
            </c:dLbl>
            <c:dLbl>
              <c:idx val="19"/>
              <c:layout>
                <c:manualLayout>
                  <c:x val="1.044822730603856E-3"/>
                  <c:y val="-1.32246620161674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1AD-4A2C-858E-8C82E44B0CAF}"/>
                </c:ext>
              </c:extLst>
            </c:dLbl>
            <c:dLbl>
              <c:idx val="22"/>
              <c:layout>
                <c:manualLayout>
                  <c:x val="2.0896454612077888E-3"/>
                  <c:y val="-4.4082206720557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1AD-4A2C-858E-8C82E44B0CAF}"/>
                </c:ext>
              </c:extLst>
            </c:dLbl>
            <c:dLbl>
              <c:idx val="23"/>
              <c:layout>
                <c:manualLayout>
                  <c:x val="2.0896454612077506E-3"/>
                  <c:y val="4.4082206720557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1AD-4A2C-858E-8C82E44B0CAF}"/>
                </c:ext>
              </c:extLst>
            </c:dLbl>
            <c:dLbl>
              <c:idx val="24"/>
              <c:layout>
                <c:manualLayout>
                  <c:x val="0"/>
                  <c:y val="2.2041103360278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1AD-4A2C-858E-8C82E44B0CAF}"/>
                </c:ext>
              </c:extLst>
            </c:dLbl>
            <c:dLbl>
              <c:idx val="25"/>
              <c:layout>
                <c:manualLayout>
                  <c:x val="1.044822730603856E-3"/>
                  <c:y val="-6.6123310080837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1AD-4A2C-858E-8C82E44B0CAF}"/>
                </c:ext>
              </c:extLst>
            </c:dLbl>
            <c:dLbl>
              <c:idx val="26"/>
              <c:layout>
                <c:manualLayout>
                  <c:x val="-3.1344681918116829E-3"/>
                  <c:y val="-6.6123310080837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1AD-4A2C-858E-8C82E44B0CAF}"/>
                </c:ext>
              </c:extLst>
            </c:dLbl>
            <c:dLbl>
              <c:idx val="27"/>
              <c:layout>
                <c:manualLayout>
                  <c:x val="-1.0448227306038944E-3"/>
                  <c:y val="-6.6123310080837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1AD-4A2C-858E-8C82E44B0CAF}"/>
                </c:ext>
              </c:extLst>
            </c:dLbl>
            <c:dLbl>
              <c:idx val="29"/>
              <c:layout>
                <c:manualLayout>
                  <c:x val="-3.8309724231606042E-17"/>
                  <c:y val="-6.6123310080837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1AD-4A2C-858E-8C82E44B0CAF}"/>
                </c:ext>
              </c:extLst>
            </c:dLbl>
            <c:dLbl>
              <c:idx val="31"/>
              <c:layout>
                <c:manualLayout>
                  <c:x val="-2.0896454612077888E-3"/>
                  <c:y val="6.6123310080836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1AD-4A2C-858E-8C82E44B0CAF}"/>
                </c:ext>
              </c:extLst>
            </c:dLbl>
            <c:dLbl>
              <c:idx val="32"/>
              <c:layout>
                <c:manualLayout>
                  <c:x val="-7.6619448463212084E-17"/>
                  <c:y val="-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1AD-4A2C-858E-8C82E44B0CAF}"/>
                </c:ext>
              </c:extLst>
            </c:dLbl>
            <c:dLbl>
              <c:idx val="34"/>
              <c:layout>
                <c:manualLayout>
                  <c:x val="-7.6619448463212084E-17"/>
                  <c:y val="-8.8164413441116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1AD-4A2C-858E-8C82E44B0CAF}"/>
                </c:ext>
              </c:extLst>
            </c:dLbl>
            <c:dLbl>
              <c:idx val="37"/>
              <c:layout>
                <c:manualLayout>
                  <c:x val="-1.0448227306038944E-3"/>
                  <c:y val="-1.5428772352195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1AD-4A2C-858E-8C82E44B0CAF}"/>
                </c:ext>
              </c:extLst>
            </c:dLbl>
            <c:dLbl>
              <c:idx val="38"/>
              <c:layout>
                <c:manualLayout>
                  <c:x val="-2.0896454612077888E-3"/>
                  <c:y val="-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1AD-4A2C-858E-8C82E44B0CAF}"/>
                </c:ext>
              </c:extLst>
            </c:dLbl>
            <c:dLbl>
              <c:idx val="39"/>
              <c:layout>
                <c:manualLayout>
                  <c:x val="1.0448227306038944E-3"/>
                  <c:y val="-1.9836993024251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1AD-4A2C-858E-8C82E44B0CAF}"/>
                </c:ext>
              </c:extLst>
            </c:dLbl>
            <c:dLbl>
              <c:idx val="40"/>
              <c:layout>
                <c:manualLayout>
                  <c:x val="0"/>
                  <c:y val="8.81644134411152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B1AD-4A2C-858E-8C82E44B0CAF}"/>
                </c:ext>
              </c:extLst>
            </c:dLbl>
            <c:dLbl>
              <c:idx val="41"/>
              <c:layout>
                <c:manualLayout>
                  <c:x val="1.0448227306038944E-3"/>
                  <c:y val="-2.2041103360279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B1AD-4A2C-858E-8C82E44B0CAF}"/>
                </c:ext>
              </c:extLst>
            </c:dLbl>
            <c:dLbl>
              <c:idx val="42"/>
              <c:layout>
                <c:manualLayout>
                  <c:x val="-2.0896454612077888E-3"/>
                  <c:y val="6.5807700571853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B1AD-4A2C-858E-8C82E44B0CAF}"/>
                </c:ext>
              </c:extLst>
            </c:dLbl>
            <c:dLbl>
              <c:idx val="43"/>
              <c:layout>
                <c:manualLayout>
                  <c:x val="-7.6619448463212084E-17"/>
                  <c:y val="2.2041103360278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B1AD-4A2C-858E-8C82E44B0CAF}"/>
                </c:ext>
              </c:extLst>
            </c:dLbl>
            <c:dLbl>
              <c:idx val="46"/>
              <c:layout>
                <c:manualLayout>
                  <c:x val="-7.6619448463212084E-17"/>
                  <c:y val="-4.4082206720558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B1AD-4A2C-858E-8C82E44B0CAF}"/>
                </c:ext>
              </c:extLst>
            </c:dLbl>
            <c:dLbl>
              <c:idx val="47"/>
              <c:layout>
                <c:manualLayout>
                  <c:x val="1.0448227306038178E-3"/>
                  <c:y val="4.4082206720558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B1AD-4A2C-858E-8C82E44B0CAF}"/>
                </c:ext>
              </c:extLst>
            </c:dLbl>
            <c:dLbl>
              <c:idx val="48"/>
              <c:layout>
                <c:manualLayout>
                  <c:x val="0"/>
                  <c:y val="1.10206308004910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B1AD-4A2C-858E-8C82E44B0CAF}"/>
                </c:ext>
              </c:extLst>
            </c:dLbl>
            <c:dLbl>
              <c:idx val="49"/>
              <c:layout>
                <c:manualLayout>
                  <c:x val="2.0896454612077888E-3"/>
                  <c:y val="4.4082206720558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B1AD-4A2C-858E-8C82E44B0CAF}"/>
                </c:ext>
              </c:extLst>
            </c:dLbl>
            <c:dLbl>
              <c:idx val="50"/>
              <c:layout>
                <c:manualLayout>
                  <c:x val="-1.0448227306038944E-3"/>
                  <c:y val="-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B1AD-4A2C-858E-8C82E44B0CAF}"/>
                </c:ext>
              </c:extLst>
            </c:dLbl>
            <c:dLbl>
              <c:idx val="51"/>
              <c:layout>
                <c:manualLayout>
                  <c:x val="-7.6619448463212084E-17"/>
                  <c:y val="2.2041103360279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B1AD-4A2C-858E-8C82E44B0CAF}"/>
                </c:ext>
              </c:extLst>
            </c:dLbl>
            <c:dLbl>
              <c:idx val="52"/>
              <c:layout>
                <c:manualLayout>
                  <c:x val="-1.0448227306039709E-3"/>
                  <c:y val="8.8164413441116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B1AD-4A2C-858E-8C82E44B0CAF}"/>
                </c:ext>
              </c:extLst>
            </c:dLbl>
            <c:dLbl>
              <c:idx val="56"/>
              <c:layout>
                <c:manualLayout>
                  <c:x val="-2.0896454612079418E-3"/>
                  <c:y val="4.3871800381235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B1AD-4A2C-858E-8C82E44B0CAF}"/>
                </c:ext>
              </c:extLst>
            </c:dLbl>
            <c:dLbl>
              <c:idx val="57"/>
              <c:layout>
                <c:manualLayout>
                  <c:x val="-7.6619448463212084E-17"/>
                  <c:y val="-8.7743600762471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B1AD-4A2C-858E-8C82E44B0CAF}"/>
                </c:ext>
              </c:extLst>
            </c:dLbl>
            <c:dLbl>
              <c:idx val="58"/>
              <c:layout>
                <c:manualLayout>
                  <c:x val="-7.6619448463212084E-17"/>
                  <c:y val="1.0967950095308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B1AD-4A2C-858E-8C82E44B0CAF}"/>
                </c:ext>
              </c:extLst>
            </c:dLbl>
            <c:dLbl>
              <c:idx val="59"/>
              <c:layout>
                <c:manualLayout>
                  <c:x val="0"/>
                  <c:y val="1.3161540114370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B1AD-4A2C-858E-8C82E44B0CAF}"/>
                </c:ext>
              </c:extLst>
            </c:dLbl>
            <c:dLbl>
              <c:idx val="60"/>
              <c:layout>
                <c:manualLayout>
                  <c:x val="2.0896454612077888E-3"/>
                  <c:y val="1.3161540114370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B1AD-4A2C-858E-8C82E44B0CAF}"/>
                </c:ext>
              </c:extLst>
            </c:dLbl>
            <c:dLbl>
              <c:idx val="61"/>
              <c:layout>
                <c:manualLayout>
                  <c:x val="2.0896454612077888E-3"/>
                  <c:y val="8.7743600762471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B1AD-4A2C-858E-8C82E44B0CAF}"/>
                </c:ext>
              </c:extLst>
            </c:dLbl>
            <c:dLbl>
              <c:idx val="62"/>
              <c:layout>
                <c:manualLayout>
                  <c:x val="3.1344681918116829E-3"/>
                  <c:y val="2.1935900190617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B1AD-4A2C-858E-8C82E44B0CAF}"/>
                </c:ext>
              </c:extLst>
            </c:dLbl>
            <c:dLbl>
              <c:idx val="66"/>
              <c:layout>
                <c:manualLayout>
                  <c:x val="0"/>
                  <c:y val="6.5807700571852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B1AD-4A2C-858E-8C82E44B0CAF}"/>
                </c:ext>
              </c:extLst>
            </c:dLbl>
            <c:dLbl>
              <c:idx val="67"/>
              <c:layout>
                <c:manualLayout>
                  <c:x val="-1.0448227306038944E-3"/>
                  <c:y val="8.7743600762471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B1AD-4A2C-858E-8C82E44B0CAF}"/>
                </c:ext>
              </c:extLst>
            </c:dLbl>
            <c:dLbl>
              <c:idx val="68"/>
              <c:layout>
                <c:manualLayout>
                  <c:x val="-1.5323889692642417E-16"/>
                  <c:y val="4.3871800381235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B1AD-4A2C-858E-8C82E44B0CAF}"/>
                </c:ext>
              </c:extLst>
            </c:dLbl>
            <c:dLbl>
              <c:idx val="70"/>
              <c:layout>
                <c:manualLayout>
                  <c:x val="0"/>
                  <c:y val="1.5355130133432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B1AD-4A2C-858E-8C82E44B0CAF}"/>
                </c:ext>
              </c:extLst>
            </c:dLbl>
            <c:dLbl>
              <c:idx val="73"/>
              <c:layout>
                <c:manualLayout>
                  <c:x val="1.0448227306038944E-3"/>
                  <c:y val="4.3871800381235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B1AD-4A2C-858E-8C82E44B0CAF}"/>
                </c:ext>
              </c:extLst>
            </c:dLbl>
            <c:dLbl>
              <c:idx val="76"/>
              <c:layout>
                <c:manualLayout>
                  <c:x val="1.0448227306038944E-3"/>
                  <c:y val="1.0967950095308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B1AD-4A2C-858E-8C82E44B0CAF}"/>
                </c:ext>
              </c:extLst>
            </c:dLbl>
            <c:dLbl>
              <c:idx val="77"/>
              <c:layout>
                <c:manualLayout>
                  <c:x val="2.0896454612077888E-3"/>
                  <c:y val="-4.021535244494946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B1AD-4A2C-858E-8C82E44B0CAF}"/>
                </c:ext>
              </c:extLst>
            </c:dLbl>
            <c:dLbl>
              <c:idx val="78"/>
              <c:layout>
                <c:manualLayout>
                  <c:x val="2.0896454612077888E-3"/>
                  <c:y val="1.0967950095308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B1AD-4A2C-858E-8C82E44B0CAF}"/>
                </c:ext>
              </c:extLst>
            </c:dLbl>
            <c:dLbl>
              <c:idx val="79"/>
              <c:layout>
                <c:manualLayout>
                  <c:x val="2.0896454612076357E-3"/>
                  <c:y val="8.7743600762471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B1AD-4A2C-858E-8C82E44B0CAF}"/>
                </c:ext>
              </c:extLst>
            </c:dLbl>
            <c:dLbl>
              <c:idx val="80"/>
              <c:layout>
                <c:manualLayout>
                  <c:x val="3.1344681918116829E-3"/>
                  <c:y val="8.7743600762471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B1AD-4A2C-858E-8C82E44B0CAF}"/>
                </c:ext>
              </c:extLst>
            </c:dLbl>
            <c:dLbl>
              <c:idx val="81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B1AD-4A2C-858E-8C82E44B0CAF}"/>
                </c:ext>
              </c:extLst>
            </c:dLbl>
            <c:dLbl>
              <c:idx val="82"/>
              <c:layout>
                <c:manualLayout>
                  <c:x val="-3.1344681918118364E-3"/>
                  <c:y val="1.0967950095308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B1AD-4A2C-858E-8C82E44B0CAF}"/>
                </c:ext>
              </c:extLst>
            </c:dLbl>
            <c:dLbl>
              <c:idx val="83"/>
              <c:layout>
                <c:manualLayout>
                  <c:x val="-2.0896454612079418E-3"/>
                  <c:y val="2.1935900190617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B1AD-4A2C-858E-8C82E44B0CAF}"/>
                </c:ext>
              </c:extLst>
            </c:dLbl>
            <c:dLbl>
              <c:idx val="84"/>
              <c:layout>
                <c:manualLayout>
                  <c:x val="3.1344681918116829E-3"/>
                  <c:y val="6.5807700571852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B1AD-4A2C-858E-8C82E44B0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Республика Адыгея</c:v>
                </c:pt>
                <c:pt idx="1">
                  <c:v>Республика Башкортостан</c:v>
                </c:pt>
                <c:pt idx="2">
                  <c:v>Республика Бурятия </c:v>
                </c:pt>
                <c:pt idx="3">
                  <c:v>Республика Алтай </c:v>
                </c:pt>
                <c:pt idx="4">
                  <c:v>Республика Дагестан</c:v>
                </c:pt>
                <c:pt idx="5">
                  <c:v>Республика Ингушетия</c:v>
                </c:pt>
                <c:pt idx="6">
                  <c:v>Кабардино-Балкарская Республика</c:v>
                </c:pt>
                <c:pt idx="7">
                  <c:v>Республика Калмыкия</c:v>
                </c:pt>
                <c:pt idx="8">
                  <c:v>Карачаево-Черкесская Республика</c:v>
                </c:pt>
                <c:pt idx="9">
                  <c:v>Республика Карелия</c:v>
                </c:pt>
                <c:pt idx="10">
                  <c:v>Республика Коми</c:v>
                </c:pt>
                <c:pt idx="11">
                  <c:v>Республика Марий Эл</c:v>
                </c:pt>
                <c:pt idx="12">
                  <c:v>Республика Мордовия</c:v>
                </c:pt>
                <c:pt idx="13">
                  <c:v>Республика Саха (Якутия)</c:v>
                </c:pt>
                <c:pt idx="14">
                  <c:v>Республика Северная Осетия - Алания</c:v>
                </c:pt>
                <c:pt idx="15">
                  <c:v>Республика Татарстан</c:v>
                </c:pt>
                <c:pt idx="16">
                  <c:v>Республика Тыва</c:v>
                </c:pt>
                <c:pt idx="17">
                  <c:v>Удмуртская Республика</c:v>
                </c:pt>
                <c:pt idx="18">
                  <c:v>Республика Хакасия</c:v>
                </c:pt>
                <c:pt idx="19">
                  <c:v>Чеченская Республика 
(95 регион)</c:v>
                </c:pt>
                <c:pt idx="20">
                  <c:v>Чувашская Республика</c:v>
                </c:pt>
                <c:pt idx="21">
                  <c:v>Алтайский край</c:v>
                </c:pt>
                <c:pt idx="22">
                  <c:v>Краснодарский край</c:v>
                </c:pt>
                <c:pt idx="23">
                  <c:v>Красноярский край</c:v>
                </c:pt>
                <c:pt idx="24">
                  <c:v>Приморский край</c:v>
                </c:pt>
                <c:pt idx="25">
                  <c:v>Ставропольский край</c:v>
                </c:pt>
                <c:pt idx="26">
                  <c:v>Хабаровский край</c:v>
                </c:pt>
                <c:pt idx="27">
                  <c:v>Амурская область</c:v>
                </c:pt>
                <c:pt idx="28">
                  <c:v>Архангельская область</c:v>
                </c:pt>
                <c:pt idx="29">
                  <c:v>Астраханская область</c:v>
                </c:pt>
                <c:pt idx="30">
                  <c:v>Белгородская область</c:v>
                </c:pt>
                <c:pt idx="31">
                  <c:v>Брянская область</c:v>
                </c:pt>
                <c:pt idx="32">
                  <c:v>Владимирская область</c:v>
                </c:pt>
                <c:pt idx="33">
                  <c:v>Волгоградская область</c:v>
                </c:pt>
                <c:pt idx="34">
                  <c:v>Вологодская область</c:v>
                </c:pt>
                <c:pt idx="35">
                  <c:v>Воронежская область</c:v>
                </c:pt>
                <c:pt idx="36">
                  <c:v>Ивановская область</c:v>
                </c:pt>
                <c:pt idx="37">
                  <c:v>Иркутская область</c:v>
                </c:pt>
                <c:pt idx="38">
                  <c:v>Калининградская область</c:v>
                </c:pt>
                <c:pt idx="39">
                  <c:v>Калужская область</c:v>
                </c:pt>
                <c:pt idx="40">
                  <c:v>Камчатский край</c:v>
                </c:pt>
                <c:pt idx="41">
                  <c:v>Кемеровская область</c:v>
                </c:pt>
                <c:pt idx="42">
                  <c:v>Кировская область</c:v>
                </c:pt>
                <c:pt idx="43">
                  <c:v>Костромская область</c:v>
                </c:pt>
                <c:pt idx="44">
                  <c:v>Курганская область</c:v>
                </c:pt>
                <c:pt idx="45">
                  <c:v>Курская область</c:v>
                </c:pt>
                <c:pt idx="46">
                  <c:v>Ленинградская область</c:v>
                </c:pt>
                <c:pt idx="47">
                  <c:v>Липецкая область</c:v>
                </c:pt>
                <c:pt idx="48">
                  <c:v>Магаданская область</c:v>
                </c:pt>
                <c:pt idx="49">
                  <c:v>Московская область</c:v>
                </c:pt>
                <c:pt idx="50">
                  <c:v>Мурманская область</c:v>
                </c:pt>
                <c:pt idx="51">
                  <c:v>Нижегородская область</c:v>
                </c:pt>
                <c:pt idx="52">
                  <c:v>Новгородская область</c:v>
                </c:pt>
                <c:pt idx="53">
                  <c:v>Новосибирская область</c:v>
                </c:pt>
                <c:pt idx="54">
                  <c:v>Омская область</c:v>
                </c:pt>
                <c:pt idx="55">
                  <c:v>Оренбургская область</c:v>
                </c:pt>
                <c:pt idx="56">
                  <c:v>Орловская область</c:v>
                </c:pt>
                <c:pt idx="57">
                  <c:v>Пензенская область</c:v>
                </c:pt>
                <c:pt idx="58">
                  <c:v>Пермский край</c:v>
                </c:pt>
                <c:pt idx="59">
                  <c:v>Псковская область</c:v>
                </c:pt>
                <c:pt idx="60">
                  <c:v>Ростовская область</c:v>
                </c:pt>
                <c:pt idx="61">
                  <c:v>Рязанская область</c:v>
                </c:pt>
                <c:pt idx="62">
                  <c:v>Самарская область</c:v>
                </c:pt>
                <c:pt idx="63">
                  <c:v>Саратовская область</c:v>
                </c:pt>
                <c:pt idx="64">
                  <c:v>Сахалинская область</c:v>
                </c:pt>
                <c:pt idx="65">
                  <c:v>Свердловская область</c:v>
                </c:pt>
                <c:pt idx="66">
                  <c:v>Смоленская область</c:v>
                </c:pt>
                <c:pt idx="67">
                  <c:v>Тамбовская область</c:v>
                </c:pt>
                <c:pt idx="68">
                  <c:v>Тверская область</c:v>
                </c:pt>
                <c:pt idx="69">
                  <c:v>Томская область</c:v>
                </c:pt>
                <c:pt idx="70">
                  <c:v>Тульская область</c:v>
                </c:pt>
                <c:pt idx="71">
                  <c:v>Тюменская область</c:v>
                </c:pt>
                <c:pt idx="72">
                  <c:v>Ульяновская область</c:v>
                </c:pt>
                <c:pt idx="73">
                  <c:v>Челябинская область</c:v>
                </c:pt>
                <c:pt idx="74">
                  <c:v>Забайкальский край</c:v>
                </c:pt>
                <c:pt idx="75">
                  <c:v>Ярославская область</c:v>
                </c:pt>
                <c:pt idx="76">
                  <c:v>г. Москва</c:v>
                </c:pt>
                <c:pt idx="77">
                  <c:v>г. Санкт-Петербург</c:v>
                </c:pt>
                <c:pt idx="78">
                  <c:v>Еврейская автономная область</c:v>
                </c:pt>
                <c:pt idx="79">
                  <c:v>Республика Крым</c:v>
                </c:pt>
                <c:pt idx="80">
                  <c:v>Ненецкий автономный округ</c:v>
                </c:pt>
                <c:pt idx="81">
                  <c:v>Ханты-Мансийский автономный округ</c:v>
                </c:pt>
                <c:pt idx="82">
                  <c:v>Чукотский автономный округ</c:v>
                </c:pt>
                <c:pt idx="83">
                  <c:v>Ямало-Ненецкий автономный округ</c:v>
                </c:pt>
                <c:pt idx="84">
                  <c:v>г. Севастополь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  <c:pt idx="0">
                  <c:v>56</c:v>
                </c:pt>
                <c:pt idx="1">
                  <c:v>296</c:v>
                </c:pt>
                <c:pt idx="2">
                  <c:v>35</c:v>
                </c:pt>
                <c:pt idx="3">
                  <c:v>51</c:v>
                </c:pt>
                <c:pt idx="4">
                  <c:v>35</c:v>
                </c:pt>
                <c:pt idx="5">
                  <c:v>63</c:v>
                </c:pt>
                <c:pt idx="6">
                  <c:v>128</c:v>
                </c:pt>
                <c:pt idx="7">
                  <c:v>9</c:v>
                </c:pt>
                <c:pt idx="8">
                  <c:v>29</c:v>
                </c:pt>
                <c:pt idx="9">
                  <c:v>51</c:v>
                </c:pt>
                <c:pt idx="10">
                  <c:v>99</c:v>
                </c:pt>
                <c:pt idx="11">
                  <c:v>38</c:v>
                </c:pt>
                <c:pt idx="12">
                  <c:v>81</c:v>
                </c:pt>
                <c:pt idx="13">
                  <c:v>211</c:v>
                </c:pt>
                <c:pt idx="14">
                  <c:v>32</c:v>
                </c:pt>
                <c:pt idx="15">
                  <c:v>1007</c:v>
                </c:pt>
                <c:pt idx="16">
                  <c:v>152</c:v>
                </c:pt>
                <c:pt idx="17">
                  <c:v>14</c:v>
                </c:pt>
                <c:pt idx="18">
                  <c:v>85</c:v>
                </c:pt>
                <c:pt idx="19">
                  <c:v>202</c:v>
                </c:pt>
                <c:pt idx="20">
                  <c:v>93</c:v>
                </c:pt>
                <c:pt idx="21">
                  <c:v>220</c:v>
                </c:pt>
                <c:pt idx="22">
                  <c:v>1048</c:v>
                </c:pt>
                <c:pt idx="23">
                  <c:v>614</c:v>
                </c:pt>
                <c:pt idx="24">
                  <c:v>157</c:v>
                </c:pt>
                <c:pt idx="25">
                  <c:v>224</c:v>
                </c:pt>
                <c:pt idx="26">
                  <c:v>55</c:v>
                </c:pt>
                <c:pt idx="27">
                  <c:v>78</c:v>
                </c:pt>
                <c:pt idx="28">
                  <c:v>215</c:v>
                </c:pt>
                <c:pt idx="29">
                  <c:v>73</c:v>
                </c:pt>
                <c:pt idx="30">
                  <c:v>295</c:v>
                </c:pt>
                <c:pt idx="31">
                  <c:v>141</c:v>
                </c:pt>
                <c:pt idx="32">
                  <c:v>96</c:v>
                </c:pt>
                <c:pt idx="33">
                  <c:v>362</c:v>
                </c:pt>
                <c:pt idx="34">
                  <c:v>54</c:v>
                </c:pt>
                <c:pt idx="35">
                  <c:v>554</c:v>
                </c:pt>
                <c:pt idx="36">
                  <c:v>104</c:v>
                </c:pt>
                <c:pt idx="37">
                  <c:v>58</c:v>
                </c:pt>
                <c:pt idx="38">
                  <c:v>76</c:v>
                </c:pt>
                <c:pt idx="39">
                  <c:v>163</c:v>
                </c:pt>
                <c:pt idx="40">
                  <c:v>15</c:v>
                </c:pt>
                <c:pt idx="41">
                  <c:v>109</c:v>
                </c:pt>
                <c:pt idx="42">
                  <c:v>7</c:v>
                </c:pt>
                <c:pt idx="43">
                  <c:v>100</c:v>
                </c:pt>
                <c:pt idx="44">
                  <c:v>168</c:v>
                </c:pt>
                <c:pt idx="45">
                  <c:v>196</c:v>
                </c:pt>
                <c:pt idx="46">
                  <c:v>266</c:v>
                </c:pt>
                <c:pt idx="47">
                  <c:v>159</c:v>
                </c:pt>
                <c:pt idx="48">
                  <c:v>0</c:v>
                </c:pt>
                <c:pt idx="49">
                  <c:v>1093</c:v>
                </c:pt>
                <c:pt idx="50">
                  <c:v>90</c:v>
                </c:pt>
                <c:pt idx="51">
                  <c:v>419</c:v>
                </c:pt>
                <c:pt idx="52">
                  <c:v>100</c:v>
                </c:pt>
                <c:pt idx="53">
                  <c:v>150</c:v>
                </c:pt>
                <c:pt idx="54">
                  <c:v>390</c:v>
                </c:pt>
                <c:pt idx="55">
                  <c:v>351</c:v>
                </c:pt>
                <c:pt idx="56">
                  <c:v>117</c:v>
                </c:pt>
                <c:pt idx="57">
                  <c:v>252</c:v>
                </c:pt>
                <c:pt idx="58">
                  <c:v>136</c:v>
                </c:pt>
                <c:pt idx="59">
                  <c:v>68</c:v>
                </c:pt>
                <c:pt idx="60">
                  <c:v>210</c:v>
                </c:pt>
                <c:pt idx="61">
                  <c:v>45</c:v>
                </c:pt>
                <c:pt idx="62">
                  <c:v>653</c:v>
                </c:pt>
                <c:pt idx="63">
                  <c:v>60</c:v>
                </c:pt>
                <c:pt idx="64">
                  <c:v>89</c:v>
                </c:pt>
                <c:pt idx="65">
                  <c:v>89</c:v>
                </c:pt>
                <c:pt idx="66">
                  <c:v>82</c:v>
                </c:pt>
                <c:pt idx="67">
                  <c:v>85</c:v>
                </c:pt>
                <c:pt idx="68">
                  <c:v>161</c:v>
                </c:pt>
                <c:pt idx="69">
                  <c:v>97</c:v>
                </c:pt>
                <c:pt idx="70">
                  <c:v>111</c:v>
                </c:pt>
                <c:pt idx="71">
                  <c:v>172</c:v>
                </c:pt>
                <c:pt idx="72">
                  <c:v>199</c:v>
                </c:pt>
                <c:pt idx="73">
                  <c:v>225</c:v>
                </c:pt>
                <c:pt idx="74">
                  <c:v>54</c:v>
                </c:pt>
                <c:pt idx="75">
                  <c:v>84</c:v>
                </c:pt>
                <c:pt idx="76">
                  <c:v>237</c:v>
                </c:pt>
                <c:pt idx="77">
                  <c:v>441</c:v>
                </c:pt>
                <c:pt idx="78">
                  <c:v>8</c:v>
                </c:pt>
                <c:pt idx="79">
                  <c:v>193</c:v>
                </c:pt>
                <c:pt idx="80">
                  <c:v>15</c:v>
                </c:pt>
                <c:pt idx="81">
                  <c:v>180</c:v>
                </c:pt>
                <c:pt idx="82">
                  <c:v>6</c:v>
                </c:pt>
                <c:pt idx="83">
                  <c:v>57</c:v>
                </c:pt>
                <c:pt idx="8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AD-4A2C-858E-8C82E44B0C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566159"/>
        <c:axId val="119582799"/>
      </c:barChart>
      <c:catAx>
        <c:axId val="119566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582799"/>
        <c:crosses val="autoZero"/>
        <c:auto val="1"/>
        <c:lblAlgn val="ctr"/>
        <c:lblOffset val="100"/>
        <c:noMultiLvlLbl val="0"/>
      </c:catAx>
      <c:valAx>
        <c:axId val="11958279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566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011051710309811E-2"/>
          <c:y val="0.93013456180377452"/>
          <c:w val="0.98503459714782904"/>
          <c:h val="4.5104775074879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49017790161788E-3"/>
          <c:y val="7.901721758535813E-5"/>
          <c:w val="0.98056363632868981"/>
          <c:h val="0.58149800308397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лицензий на дополнительное образование детей и взрослых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Лист1!$A$2:$A$58</c:f>
              <c:strCache>
                <c:ptCount val="57"/>
                <c:pt idx="0">
                  <c:v>Республика Башкортостан</c:v>
                </c:pt>
                <c:pt idx="1">
                  <c:v>Республика Бурятия </c:v>
                </c:pt>
                <c:pt idx="2">
                  <c:v>Республика Дагестан</c:v>
                </c:pt>
                <c:pt idx="3">
                  <c:v>Республика Калмыкия</c:v>
                </c:pt>
                <c:pt idx="4">
                  <c:v>Республика Коми</c:v>
                </c:pt>
                <c:pt idx="5">
                  <c:v>Республика Мордовия</c:v>
                </c:pt>
                <c:pt idx="6">
                  <c:v>Республика Саха (Якутия)</c:v>
                </c:pt>
                <c:pt idx="7">
                  <c:v>Республика Северная Осетия - Алания</c:v>
                </c:pt>
                <c:pt idx="8">
                  <c:v>Республика Татарстан</c:v>
                </c:pt>
                <c:pt idx="9">
                  <c:v>Удмуртская Республика</c:v>
                </c:pt>
                <c:pt idx="10">
                  <c:v>Чувашская Республика</c:v>
                </c:pt>
                <c:pt idx="11">
                  <c:v>Алтайский край</c:v>
                </c:pt>
                <c:pt idx="12">
                  <c:v>Краснодарский край</c:v>
                </c:pt>
                <c:pt idx="13">
                  <c:v>Красноярский край</c:v>
                </c:pt>
                <c:pt idx="14">
                  <c:v>Приморский край</c:v>
                </c:pt>
                <c:pt idx="15">
                  <c:v>Хабаровский край</c:v>
                </c:pt>
                <c:pt idx="16">
                  <c:v>Амурская область</c:v>
                </c:pt>
                <c:pt idx="17">
                  <c:v>Архангельская область</c:v>
                </c:pt>
                <c:pt idx="18">
                  <c:v>Астраханская область</c:v>
                </c:pt>
                <c:pt idx="19">
                  <c:v>Белгородская область</c:v>
                </c:pt>
                <c:pt idx="20">
                  <c:v>Брянская область</c:v>
                </c:pt>
                <c:pt idx="21">
                  <c:v>Владимирская область</c:v>
                </c:pt>
                <c:pt idx="22">
                  <c:v>Волгоградская область</c:v>
                </c:pt>
                <c:pt idx="23">
                  <c:v>Вологодская область</c:v>
                </c:pt>
                <c:pt idx="24">
                  <c:v>Ивановская область</c:v>
                </c:pt>
                <c:pt idx="25">
                  <c:v>Иркутская область</c:v>
                </c:pt>
                <c:pt idx="26">
                  <c:v>Калининградская область</c:v>
                </c:pt>
                <c:pt idx="27">
                  <c:v>Кемеровская область</c:v>
                </c:pt>
                <c:pt idx="28">
                  <c:v>Костромская область</c:v>
                </c:pt>
                <c:pt idx="29">
                  <c:v>Курганская область</c:v>
                </c:pt>
                <c:pt idx="30">
                  <c:v>Курская область</c:v>
                </c:pt>
                <c:pt idx="31">
                  <c:v>Ленинградская область</c:v>
                </c:pt>
                <c:pt idx="32">
                  <c:v>Магаданская область</c:v>
                </c:pt>
                <c:pt idx="33">
                  <c:v>Нижегородская область</c:v>
                </c:pt>
                <c:pt idx="34">
                  <c:v>Новосибирская область</c:v>
                </c:pt>
                <c:pt idx="35">
                  <c:v>Омская область</c:v>
                </c:pt>
                <c:pt idx="36">
                  <c:v>Оренбургская область</c:v>
                </c:pt>
                <c:pt idx="37">
                  <c:v>Орловская область</c:v>
                </c:pt>
                <c:pt idx="38">
                  <c:v>Пензенская область</c:v>
                </c:pt>
                <c:pt idx="39">
                  <c:v>Пермский край</c:v>
                </c:pt>
                <c:pt idx="40">
                  <c:v>Псковская область</c:v>
                </c:pt>
                <c:pt idx="41">
                  <c:v>Рязанская область</c:v>
                </c:pt>
                <c:pt idx="42">
                  <c:v>Саратовская область</c:v>
                </c:pt>
                <c:pt idx="43">
                  <c:v>Сахалинская область</c:v>
                </c:pt>
                <c:pt idx="44">
                  <c:v>Свердловская область</c:v>
                </c:pt>
                <c:pt idx="45">
                  <c:v>Тверская область</c:v>
                </c:pt>
                <c:pt idx="46">
                  <c:v>Томская область</c:v>
                </c:pt>
                <c:pt idx="47">
                  <c:v>Ульяновская область</c:v>
                </c:pt>
                <c:pt idx="48">
                  <c:v>Челябинская область</c:v>
                </c:pt>
                <c:pt idx="49">
                  <c:v>Забайкальский край</c:v>
                </c:pt>
                <c:pt idx="50">
                  <c:v>Ярославская область</c:v>
                </c:pt>
                <c:pt idx="51">
                  <c:v>г. Санкт-Петербург</c:v>
                </c:pt>
                <c:pt idx="52">
                  <c:v>Республика Крым</c:v>
                </c:pt>
                <c:pt idx="53">
                  <c:v>Ненецкий автономный округ</c:v>
                </c:pt>
                <c:pt idx="54">
                  <c:v>Ханты-Мансийский автономный округ</c:v>
                </c:pt>
                <c:pt idx="55">
                  <c:v>Ямало-Ненецкий автономный округ</c:v>
                </c:pt>
                <c:pt idx="56">
                  <c:v>г. Севастополь</c:v>
                </c:pt>
              </c:strCache>
            </c:strRef>
          </c:cat>
          <c:val>
            <c:numRef>
              <c:f>Лист1!$B$2:$B$58</c:f>
              <c:numCache>
                <c:formatCode>General</c:formatCode>
                <c:ptCount val="57"/>
                <c:pt idx="1">
                  <c:v>35</c:v>
                </c:pt>
                <c:pt idx="2">
                  <c:v>275</c:v>
                </c:pt>
                <c:pt idx="4">
                  <c:v>6</c:v>
                </c:pt>
                <c:pt idx="5">
                  <c:v>75</c:v>
                </c:pt>
                <c:pt idx="6">
                  <c:v>4</c:v>
                </c:pt>
                <c:pt idx="8">
                  <c:v>248</c:v>
                </c:pt>
                <c:pt idx="10">
                  <c:v>25</c:v>
                </c:pt>
                <c:pt idx="11">
                  <c:v>9</c:v>
                </c:pt>
                <c:pt idx="12">
                  <c:v>17</c:v>
                </c:pt>
                <c:pt idx="13">
                  <c:v>7</c:v>
                </c:pt>
                <c:pt idx="14">
                  <c:v>13</c:v>
                </c:pt>
                <c:pt idx="15">
                  <c:v>7</c:v>
                </c:pt>
                <c:pt idx="16">
                  <c:v>9</c:v>
                </c:pt>
                <c:pt idx="17">
                  <c:v>14</c:v>
                </c:pt>
                <c:pt idx="18">
                  <c:v>9</c:v>
                </c:pt>
                <c:pt idx="19">
                  <c:v>10</c:v>
                </c:pt>
                <c:pt idx="21">
                  <c:v>5</c:v>
                </c:pt>
                <c:pt idx="22">
                  <c:v>30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3</c:v>
                </c:pt>
                <c:pt idx="27">
                  <c:v>28</c:v>
                </c:pt>
                <c:pt idx="29">
                  <c:v>40</c:v>
                </c:pt>
                <c:pt idx="30">
                  <c:v>24</c:v>
                </c:pt>
                <c:pt idx="31">
                  <c:v>9</c:v>
                </c:pt>
                <c:pt idx="32">
                  <c:v>5</c:v>
                </c:pt>
                <c:pt idx="33">
                  <c:v>2</c:v>
                </c:pt>
                <c:pt idx="34">
                  <c:v>51</c:v>
                </c:pt>
                <c:pt idx="35">
                  <c:v>87</c:v>
                </c:pt>
                <c:pt idx="37">
                  <c:v>9</c:v>
                </c:pt>
                <c:pt idx="41">
                  <c:v>9</c:v>
                </c:pt>
                <c:pt idx="42">
                  <c:v>5</c:v>
                </c:pt>
                <c:pt idx="43">
                  <c:v>18</c:v>
                </c:pt>
                <c:pt idx="44">
                  <c:v>12</c:v>
                </c:pt>
                <c:pt idx="45">
                  <c:v>21</c:v>
                </c:pt>
                <c:pt idx="46">
                  <c:v>17</c:v>
                </c:pt>
                <c:pt idx="47">
                  <c:v>40</c:v>
                </c:pt>
                <c:pt idx="48">
                  <c:v>2</c:v>
                </c:pt>
                <c:pt idx="49">
                  <c:v>12</c:v>
                </c:pt>
                <c:pt idx="50">
                  <c:v>47</c:v>
                </c:pt>
                <c:pt idx="52">
                  <c:v>10</c:v>
                </c:pt>
                <c:pt idx="53">
                  <c:v>4</c:v>
                </c:pt>
                <c:pt idx="54">
                  <c:v>20</c:v>
                </c:pt>
                <c:pt idx="55">
                  <c:v>3</c:v>
                </c:pt>
                <c:pt idx="5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6-431C-B894-B792D0B437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техническим причинам (нет ссылки на официальный сайт или сайт заблокирован, нет вкладки ШСК, нет документов ШСК)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5"/>
              <c:layout>
                <c:manualLayout>
                  <c:x val="-1.5565713817515834E-16"/>
                  <c:y val="-4.5101962397038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1B-4F84-977C-5FFFB79B1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Лист1!$A$2:$A$58</c:f>
              <c:strCache>
                <c:ptCount val="57"/>
                <c:pt idx="0">
                  <c:v>Республика Башкортостан</c:v>
                </c:pt>
                <c:pt idx="1">
                  <c:v>Республика Бурятия </c:v>
                </c:pt>
                <c:pt idx="2">
                  <c:v>Республика Дагестан</c:v>
                </c:pt>
                <c:pt idx="3">
                  <c:v>Республика Калмыкия</c:v>
                </c:pt>
                <c:pt idx="4">
                  <c:v>Республика Коми</c:v>
                </c:pt>
                <c:pt idx="5">
                  <c:v>Республика Мордовия</c:v>
                </c:pt>
                <c:pt idx="6">
                  <c:v>Республика Саха (Якутия)</c:v>
                </c:pt>
                <c:pt idx="7">
                  <c:v>Республика Северная Осетия - Алания</c:v>
                </c:pt>
                <c:pt idx="8">
                  <c:v>Республика Татарстан</c:v>
                </c:pt>
                <c:pt idx="9">
                  <c:v>Удмуртская Республика</c:v>
                </c:pt>
                <c:pt idx="10">
                  <c:v>Чувашская Республика</c:v>
                </c:pt>
                <c:pt idx="11">
                  <c:v>Алтайский край</c:v>
                </c:pt>
                <c:pt idx="12">
                  <c:v>Краснодарский край</c:v>
                </c:pt>
                <c:pt idx="13">
                  <c:v>Красноярский край</c:v>
                </c:pt>
                <c:pt idx="14">
                  <c:v>Приморский край</c:v>
                </c:pt>
                <c:pt idx="15">
                  <c:v>Хабаровский край</c:v>
                </c:pt>
                <c:pt idx="16">
                  <c:v>Амурская область</c:v>
                </c:pt>
                <c:pt idx="17">
                  <c:v>Архангельская область</c:v>
                </c:pt>
                <c:pt idx="18">
                  <c:v>Астраханская область</c:v>
                </c:pt>
                <c:pt idx="19">
                  <c:v>Белгородская область</c:v>
                </c:pt>
                <c:pt idx="20">
                  <c:v>Брянская область</c:v>
                </c:pt>
                <c:pt idx="21">
                  <c:v>Владимирская область</c:v>
                </c:pt>
                <c:pt idx="22">
                  <c:v>Волгоградская область</c:v>
                </c:pt>
                <c:pt idx="23">
                  <c:v>Вологодская область</c:v>
                </c:pt>
                <c:pt idx="24">
                  <c:v>Ивановская область</c:v>
                </c:pt>
                <c:pt idx="25">
                  <c:v>Иркутская область</c:v>
                </c:pt>
                <c:pt idx="26">
                  <c:v>Калининградская область</c:v>
                </c:pt>
                <c:pt idx="27">
                  <c:v>Кемеровская область</c:v>
                </c:pt>
                <c:pt idx="28">
                  <c:v>Костромская область</c:v>
                </c:pt>
                <c:pt idx="29">
                  <c:v>Курганская область</c:v>
                </c:pt>
                <c:pt idx="30">
                  <c:v>Курская область</c:v>
                </c:pt>
                <c:pt idx="31">
                  <c:v>Ленинградская область</c:v>
                </c:pt>
                <c:pt idx="32">
                  <c:v>Магаданская область</c:v>
                </c:pt>
                <c:pt idx="33">
                  <c:v>Нижегородская область</c:v>
                </c:pt>
                <c:pt idx="34">
                  <c:v>Новосибирская область</c:v>
                </c:pt>
                <c:pt idx="35">
                  <c:v>Омская область</c:v>
                </c:pt>
                <c:pt idx="36">
                  <c:v>Оренбургская область</c:v>
                </c:pt>
                <c:pt idx="37">
                  <c:v>Орловская область</c:v>
                </c:pt>
                <c:pt idx="38">
                  <c:v>Пензенская область</c:v>
                </c:pt>
                <c:pt idx="39">
                  <c:v>Пермский край</c:v>
                </c:pt>
                <c:pt idx="40">
                  <c:v>Псковская область</c:v>
                </c:pt>
                <c:pt idx="41">
                  <c:v>Рязанская область</c:v>
                </c:pt>
                <c:pt idx="42">
                  <c:v>Саратовская область</c:v>
                </c:pt>
                <c:pt idx="43">
                  <c:v>Сахалинская область</c:v>
                </c:pt>
                <c:pt idx="44">
                  <c:v>Свердловская область</c:v>
                </c:pt>
                <c:pt idx="45">
                  <c:v>Тверская область</c:v>
                </c:pt>
                <c:pt idx="46">
                  <c:v>Томская область</c:v>
                </c:pt>
                <c:pt idx="47">
                  <c:v>Ульяновская область</c:v>
                </c:pt>
                <c:pt idx="48">
                  <c:v>Челябинская область</c:v>
                </c:pt>
                <c:pt idx="49">
                  <c:v>Забайкальский край</c:v>
                </c:pt>
                <c:pt idx="50">
                  <c:v>Ярославская область</c:v>
                </c:pt>
                <c:pt idx="51">
                  <c:v>г. Санкт-Петербург</c:v>
                </c:pt>
                <c:pt idx="52">
                  <c:v>Республика Крым</c:v>
                </c:pt>
                <c:pt idx="53">
                  <c:v>Ненецкий автономный округ</c:v>
                </c:pt>
                <c:pt idx="54">
                  <c:v>Ханты-Мансийский автономный округ</c:v>
                </c:pt>
                <c:pt idx="55">
                  <c:v>Ямало-Ненецкий автономный округ</c:v>
                </c:pt>
                <c:pt idx="56">
                  <c:v>г. Севастополь</c:v>
                </c:pt>
              </c:strCache>
            </c:strRef>
          </c:cat>
          <c:val>
            <c:numRef>
              <c:f>Лист1!$C$2:$C$58</c:f>
              <c:numCache>
                <c:formatCode>General</c:formatCode>
                <c:ptCount val="57"/>
                <c:pt idx="0">
                  <c:v>3</c:v>
                </c:pt>
                <c:pt idx="3">
                  <c:v>5</c:v>
                </c:pt>
                <c:pt idx="5">
                  <c:v>4</c:v>
                </c:pt>
                <c:pt idx="6">
                  <c:v>86</c:v>
                </c:pt>
                <c:pt idx="7">
                  <c:v>3</c:v>
                </c:pt>
                <c:pt idx="9">
                  <c:v>185</c:v>
                </c:pt>
                <c:pt idx="10">
                  <c:v>1</c:v>
                </c:pt>
                <c:pt idx="15">
                  <c:v>6</c:v>
                </c:pt>
                <c:pt idx="16">
                  <c:v>5</c:v>
                </c:pt>
                <c:pt idx="17">
                  <c:v>68</c:v>
                </c:pt>
                <c:pt idx="19">
                  <c:v>57</c:v>
                </c:pt>
                <c:pt idx="20">
                  <c:v>3</c:v>
                </c:pt>
                <c:pt idx="22">
                  <c:v>6</c:v>
                </c:pt>
                <c:pt idx="24">
                  <c:v>73</c:v>
                </c:pt>
                <c:pt idx="25">
                  <c:v>3</c:v>
                </c:pt>
                <c:pt idx="26">
                  <c:v>4</c:v>
                </c:pt>
                <c:pt idx="28">
                  <c:v>23</c:v>
                </c:pt>
                <c:pt idx="29">
                  <c:v>32</c:v>
                </c:pt>
                <c:pt idx="30">
                  <c:v>89</c:v>
                </c:pt>
                <c:pt idx="32">
                  <c:v>4</c:v>
                </c:pt>
                <c:pt idx="33">
                  <c:v>2</c:v>
                </c:pt>
                <c:pt idx="34">
                  <c:v>14</c:v>
                </c:pt>
                <c:pt idx="35">
                  <c:v>2</c:v>
                </c:pt>
                <c:pt idx="36">
                  <c:v>260</c:v>
                </c:pt>
                <c:pt idx="38">
                  <c:v>11</c:v>
                </c:pt>
                <c:pt idx="39">
                  <c:v>27</c:v>
                </c:pt>
                <c:pt idx="40">
                  <c:v>2</c:v>
                </c:pt>
                <c:pt idx="41">
                  <c:v>4</c:v>
                </c:pt>
                <c:pt idx="42">
                  <c:v>58</c:v>
                </c:pt>
                <c:pt idx="43">
                  <c:v>10</c:v>
                </c:pt>
                <c:pt idx="44">
                  <c:v>7</c:v>
                </c:pt>
                <c:pt idx="45">
                  <c:v>5</c:v>
                </c:pt>
                <c:pt idx="46">
                  <c:v>24</c:v>
                </c:pt>
                <c:pt idx="47">
                  <c:v>21</c:v>
                </c:pt>
                <c:pt idx="49">
                  <c:v>40</c:v>
                </c:pt>
                <c:pt idx="51">
                  <c:v>20</c:v>
                </c:pt>
                <c:pt idx="53">
                  <c:v>2</c:v>
                </c:pt>
                <c:pt idx="5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6-431C-B894-B792D0B43708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Лист1!$A$2:$A$58</c:f>
              <c:strCache>
                <c:ptCount val="57"/>
                <c:pt idx="0">
                  <c:v>Республика Башкортостан</c:v>
                </c:pt>
                <c:pt idx="1">
                  <c:v>Республика Бурятия </c:v>
                </c:pt>
                <c:pt idx="2">
                  <c:v>Республика Дагестан</c:v>
                </c:pt>
                <c:pt idx="3">
                  <c:v>Республика Калмыкия</c:v>
                </c:pt>
                <c:pt idx="4">
                  <c:v>Республика Коми</c:v>
                </c:pt>
                <c:pt idx="5">
                  <c:v>Республика Мордовия</c:v>
                </c:pt>
                <c:pt idx="6">
                  <c:v>Республика Саха (Якутия)</c:v>
                </c:pt>
                <c:pt idx="7">
                  <c:v>Республика Северная Осетия - Алания</c:v>
                </c:pt>
                <c:pt idx="8">
                  <c:v>Республика Татарстан</c:v>
                </c:pt>
                <c:pt idx="9">
                  <c:v>Удмуртская Республика</c:v>
                </c:pt>
                <c:pt idx="10">
                  <c:v>Чувашская Республика</c:v>
                </c:pt>
                <c:pt idx="11">
                  <c:v>Алтайский край</c:v>
                </c:pt>
                <c:pt idx="12">
                  <c:v>Краснодарский край</c:v>
                </c:pt>
                <c:pt idx="13">
                  <c:v>Красноярский край</c:v>
                </c:pt>
                <c:pt idx="14">
                  <c:v>Приморский край</c:v>
                </c:pt>
                <c:pt idx="15">
                  <c:v>Хабаровский край</c:v>
                </c:pt>
                <c:pt idx="16">
                  <c:v>Амурская область</c:v>
                </c:pt>
                <c:pt idx="17">
                  <c:v>Архангельская область</c:v>
                </c:pt>
                <c:pt idx="18">
                  <c:v>Астраханская область</c:v>
                </c:pt>
                <c:pt idx="19">
                  <c:v>Белгородская область</c:v>
                </c:pt>
                <c:pt idx="20">
                  <c:v>Брянская область</c:v>
                </c:pt>
                <c:pt idx="21">
                  <c:v>Владимирская область</c:v>
                </c:pt>
                <c:pt idx="22">
                  <c:v>Волгоградская область</c:v>
                </c:pt>
                <c:pt idx="23">
                  <c:v>Вологодская область</c:v>
                </c:pt>
                <c:pt idx="24">
                  <c:v>Ивановская область</c:v>
                </c:pt>
                <c:pt idx="25">
                  <c:v>Иркутская область</c:v>
                </c:pt>
                <c:pt idx="26">
                  <c:v>Калининградская область</c:v>
                </c:pt>
                <c:pt idx="27">
                  <c:v>Кемеровская область</c:v>
                </c:pt>
                <c:pt idx="28">
                  <c:v>Костромская область</c:v>
                </c:pt>
                <c:pt idx="29">
                  <c:v>Курганская область</c:v>
                </c:pt>
                <c:pt idx="30">
                  <c:v>Курская область</c:v>
                </c:pt>
                <c:pt idx="31">
                  <c:v>Ленинградская область</c:v>
                </c:pt>
                <c:pt idx="32">
                  <c:v>Магаданская область</c:v>
                </c:pt>
                <c:pt idx="33">
                  <c:v>Нижегородская область</c:v>
                </c:pt>
                <c:pt idx="34">
                  <c:v>Новосибирская область</c:v>
                </c:pt>
                <c:pt idx="35">
                  <c:v>Омская область</c:v>
                </c:pt>
                <c:pt idx="36">
                  <c:v>Оренбургская область</c:v>
                </c:pt>
                <c:pt idx="37">
                  <c:v>Орловская область</c:v>
                </c:pt>
                <c:pt idx="38">
                  <c:v>Пензенская область</c:v>
                </c:pt>
                <c:pt idx="39">
                  <c:v>Пермский край</c:v>
                </c:pt>
                <c:pt idx="40">
                  <c:v>Псковская область</c:v>
                </c:pt>
                <c:pt idx="41">
                  <c:v>Рязанская область</c:v>
                </c:pt>
                <c:pt idx="42">
                  <c:v>Саратовская область</c:v>
                </c:pt>
                <c:pt idx="43">
                  <c:v>Сахалинская область</c:v>
                </c:pt>
                <c:pt idx="44">
                  <c:v>Свердловская область</c:v>
                </c:pt>
                <c:pt idx="45">
                  <c:v>Тверская область</c:v>
                </c:pt>
                <c:pt idx="46">
                  <c:v>Томская область</c:v>
                </c:pt>
                <c:pt idx="47">
                  <c:v>Ульяновская область</c:v>
                </c:pt>
                <c:pt idx="48">
                  <c:v>Челябинская область</c:v>
                </c:pt>
                <c:pt idx="49">
                  <c:v>Забайкальский край</c:v>
                </c:pt>
                <c:pt idx="50">
                  <c:v>Ярославская область</c:v>
                </c:pt>
                <c:pt idx="51">
                  <c:v>г. Санкт-Петербург</c:v>
                </c:pt>
                <c:pt idx="52">
                  <c:v>Республика Крым</c:v>
                </c:pt>
                <c:pt idx="53">
                  <c:v>Ненецкий автономный округ</c:v>
                </c:pt>
                <c:pt idx="54">
                  <c:v>Ханты-Мансийский автономный округ</c:v>
                </c:pt>
                <c:pt idx="55">
                  <c:v>Ямало-Ненецкий автономный округ</c:v>
                </c:pt>
                <c:pt idx="56">
                  <c:v>г. Севастополь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16-431C-B894-B792D0B437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4915551"/>
        <c:axId val="264915967"/>
      </c:barChart>
      <c:catAx>
        <c:axId val="264915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915967"/>
        <c:crosses val="autoZero"/>
        <c:auto val="1"/>
        <c:lblAlgn val="ctr"/>
        <c:lblOffset val="100"/>
        <c:noMultiLvlLbl val="0"/>
      </c:catAx>
      <c:valAx>
        <c:axId val="2649159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491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45455788335491"/>
          <c:y val="6.3728717733452754E-4"/>
          <c:w val="0.26427469467881265"/>
          <c:h val="0.22811915583331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18998650054067E-3"/>
          <c:y val="2.3734897673198491E-2"/>
          <c:w val="0.98610308681111392"/>
          <c:h val="0.5761548718213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общественных организаций (юр. лиц) за 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Краснодарский край</c:v>
                </c:pt>
                <c:pt idx="2">
                  <c:v>Республика Тыва</c:v>
                </c:pt>
                <c:pt idx="3">
                  <c:v>Московская область</c:v>
                </c:pt>
                <c:pt idx="4">
                  <c:v>Республика Татарстан</c:v>
                </c:pt>
                <c:pt idx="5">
                  <c:v>Сахалинская область</c:v>
                </c:pt>
                <c:pt idx="6">
                  <c:v>Ленинградская область</c:v>
                </c:pt>
                <c:pt idx="7">
                  <c:v>Ивановская область</c:v>
                </c:pt>
                <c:pt idx="8">
                  <c:v>Воронежская область</c:v>
                </c:pt>
                <c:pt idx="9">
                  <c:v>Архангельская область</c:v>
                </c:pt>
                <c:pt idx="10">
                  <c:v>г. Севастополь</c:v>
                </c:pt>
                <c:pt idx="11">
                  <c:v>Ненецкий автономный округ</c:v>
                </c:pt>
                <c:pt idx="12">
                  <c:v>Омская область</c:v>
                </c:pt>
                <c:pt idx="13">
                  <c:v>Белгородская область</c:v>
                </c:pt>
                <c:pt idx="14">
                  <c:v>г. Санкт-Петербург</c:v>
                </c:pt>
                <c:pt idx="15">
                  <c:v>Ханты-Мансийский автономный округ</c:v>
                </c:pt>
                <c:pt idx="16">
                  <c:v>Тюменская область</c:v>
                </c:pt>
                <c:pt idx="17">
                  <c:v>Оренбургская область</c:v>
                </c:pt>
                <c:pt idx="18">
                  <c:v>Курганская область</c:v>
                </c:pt>
                <c:pt idx="19">
                  <c:v>Ульяновская область</c:v>
                </c:pt>
                <c:pt idx="20">
                  <c:v>Республика Мордовия</c:v>
                </c:pt>
                <c:pt idx="21">
                  <c:v>Красноярский край</c:v>
                </c:pt>
                <c:pt idx="22">
                  <c:v>Мурманская область</c:v>
                </c:pt>
                <c:pt idx="23">
                  <c:v>Пензенская область</c:v>
                </c:pt>
                <c:pt idx="24">
                  <c:v>Новгородская область</c:v>
                </c:pt>
                <c:pt idx="25">
                  <c:v>Курская область</c:v>
                </c:pt>
                <c:pt idx="26">
                  <c:v>Нижегородская область</c:v>
                </c:pt>
                <c:pt idx="27">
                  <c:v>Республика Ингушетия</c:v>
                </c:pt>
                <c:pt idx="28">
                  <c:v>Республика Адыгея</c:v>
                </c:pt>
                <c:pt idx="29">
                  <c:v>Волгоградская область</c:v>
                </c:pt>
                <c:pt idx="30">
                  <c:v>Калужская область</c:v>
                </c:pt>
                <c:pt idx="31">
                  <c:v>Республика Саха (Якутия)</c:v>
                </c:pt>
                <c:pt idx="32">
                  <c:v>Кабардино-Балкарская Республика</c:v>
                </c:pt>
                <c:pt idx="33">
                  <c:v>Калининградская область</c:v>
                </c:pt>
                <c:pt idx="34">
                  <c:v>Ямало-Ненецкий автономный округ</c:v>
                </c:pt>
                <c:pt idx="35">
                  <c:v>Костромская область</c:v>
                </c:pt>
                <c:pt idx="36">
                  <c:v>Томская область</c:v>
                </c:pt>
                <c:pt idx="37">
                  <c:v>Липецкая область</c:v>
                </c:pt>
                <c:pt idx="38">
                  <c:v>Чеченская Республика </c:v>
                </c:pt>
                <c:pt idx="39">
                  <c:v>Республика Коми</c:v>
                </c:pt>
                <c:pt idx="40">
                  <c:v>г. Москва</c:v>
                </c:pt>
                <c:pt idx="41">
                  <c:v>Тверская область</c:v>
                </c:pt>
                <c:pt idx="42">
                  <c:v>Республика Крым</c:v>
                </c:pt>
                <c:pt idx="43">
                  <c:v>Псковская область</c:v>
                </c:pt>
                <c:pt idx="44">
                  <c:v>Республика Хакасия</c:v>
                </c:pt>
                <c:pt idx="45">
                  <c:v>Удмуртская Республика</c:v>
                </c:pt>
                <c:pt idx="46">
                  <c:v>Орловская область</c:v>
                </c:pt>
                <c:pt idx="47">
                  <c:v>Ярославская область</c:v>
                </c:pt>
                <c:pt idx="48">
                  <c:v>Ставропольский край</c:v>
                </c:pt>
                <c:pt idx="49">
                  <c:v>Приморский край</c:v>
                </c:pt>
                <c:pt idx="50">
                  <c:v>Владимирская область</c:v>
                </c:pt>
                <c:pt idx="51">
                  <c:v>Астраханская область</c:v>
                </c:pt>
                <c:pt idx="52">
                  <c:v>Республика Алтай </c:v>
                </c:pt>
                <c:pt idx="53">
                  <c:v>Брянская область</c:v>
                </c:pt>
                <c:pt idx="54">
                  <c:v>Амурская область</c:v>
                </c:pt>
                <c:pt idx="55">
                  <c:v>Чувашская Республика</c:v>
                </c:pt>
                <c:pt idx="56">
                  <c:v>Алтайский край</c:v>
                </c:pt>
                <c:pt idx="57">
                  <c:v>Республика Карелия</c:v>
                </c:pt>
                <c:pt idx="58">
                  <c:v>Челябинская область</c:v>
                </c:pt>
                <c:pt idx="59">
                  <c:v>Тульская область</c:v>
                </c:pt>
                <c:pt idx="60">
                  <c:v>Пермский край</c:v>
                </c:pt>
                <c:pt idx="61">
                  <c:v>Республика Дагестан</c:v>
                </c:pt>
                <c:pt idx="62">
                  <c:v>Кемеровская область</c:v>
                </c:pt>
                <c:pt idx="63">
                  <c:v>Новосибирская область</c:v>
                </c:pt>
                <c:pt idx="64">
                  <c:v>Смоленская область</c:v>
                </c:pt>
                <c:pt idx="65">
                  <c:v>Тамбовская область</c:v>
                </c:pt>
                <c:pt idx="66">
                  <c:v>Хабаровский край</c:v>
                </c:pt>
                <c:pt idx="67">
                  <c:v>Республика Северная Осетия - Алания</c:v>
                </c:pt>
                <c:pt idx="68">
                  <c:v>Забайкальский край</c:v>
                </c:pt>
                <c:pt idx="69">
                  <c:v>Ростовская область</c:v>
                </c:pt>
                <c:pt idx="70">
                  <c:v>Республика Башкортостан</c:v>
                </c:pt>
                <c:pt idx="71">
                  <c:v>Вологодская область</c:v>
                </c:pt>
                <c:pt idx="72">
                  <c:v>Магаданская область</c:v>
                </c:pt>
                <c:pt idx="73">
                  <c:v>Карачаево-Черкесская Республика</c:v>
                </c:pt>
                <c:pt idx="74">
                  <c:v>Республика Марий Эл</c:v>
                </c:pt>
                <c:pt idx="75">
                  <c:v>Республика Бурятия </c:v>
                </c:pt>
                <c:pt idx="76">
                  <c:v>Чукотский автономный округ</c:v>
                </c:pt>
                <c:pt idx="77">
                  <c:v>Рязанская область</c:v>
                </c:pt>
                <c:pt idx="78">
                  <c:v>Саратовская область</c:v>
                </c:pt>
                <c:pt idx="79">
                  <c:v>Камчатский край</c:v>
                </c:pt>
                <c:pt idx="80">
                  <c:v>Еврейская автономная область</c:v>
                </c:pt>
                <c:pt idx="81">
                  <c:v>Свердловская область</c:v>
                </c:pt>
                <c:pt idx="82">
                  <c:v>Республика Калмыкия</c:v>
                </c:pt>
                <c:pt idx="83">
                  <c:v>Иркутская область</c:v>
                </c:pt>
                <c:pt idx="84">
                  <c:v>Кировская область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0.94</c:v>
                </c:pt>
                <c:pt idx="1">
                  <c:v>0.9</c:v>
                </c:pt>
                <c:pt idx="2">
                  <c:v>0.89</c:v>
                </c:pt>
                <c:pt idx="3">
                  <c:v>0.87</c:v>
                </c:pt>
                <c:pt idx="4">
                  <c:v>0.8</c:v>
                </c:pt>
                <c:pt idx="5">
                  <c:v>0.76</c:v>
                </c:pt>
                <c:pt idx="6">
                  <c:v>0.75</c:v>
                </c:pt>
                <c:pt idx="7">
                  <c:v>0.74</c:v>
                </c:pt>
                <c:pt idx="8">
                  <c:v>0.74</c:v>
                </c:pt>
                <c:pt idx="9">
                  <c:v>0.73</c:v>
                </c:pt>
                <c:pt idx="10">
                  <c:v>0.72</c:v>
                </c:pt>
                <c:pt idx="11">
                  <c:v>0.7</c:v>
                </c:pt>
                <c:pt idx="12">
                  <c:v>0.69</c:v>
                </c:pt>
                <c:pt idx="13">
                  <c:v>0.68</c:v>
                </c:pt>
                <c:pt idx="14">
                  <c:v>0.66</c:v>
                </c:pt>
                <c:pt idx="15">
                  <c:v>0.65</c:v>
                </c:pt>
                <c:pt idx="16">
                  <c:v>0.65</c:v>
                </c:pt>
                <c:pt idx="17">
                  <c:v>0.64</c:v>
                </c:pt>
                <c:pt idx="18">
                  <c:v>0.62</c:v>
                </c:pt>
                <c:pt idx="19">
                  <c:v>0.62</c:v>
                </c:pt>
                <c:pt idx="20">
                  <c:v>0.61</c:v>
                </c:pt>
                <c:pt idx="21">
                  <c:v>0.59</c:v>
                </c:pt>
                <c:pt idx="22">
                  <c:v>0.59</c:v>
                </c:pt>
                <c:pt idx="23">
                  <c:v>0.56000000000000005</c:v>
                </c:pt>
                <c:pt idx="24">
                  <c:v>0.55000000000000004</c:v>
                </c:pt>
                <c:pt idx="25">
                  <c:v>0.54</c:v>
                </c:pt>
                <c:pt idx="26">
                  <c:v>0.52</c:v>
                </c:pt>
                <c:pt idx="27">
                  <c:v>0.52</c:v>
                </c:pt>
                <c:pt idx="28">
                  <c:v>0.51</c:v>
                </c:pt>
                <c:pt idx="29">
                  <c:v>0.5</c:v>
                </c:pt>
                <c:pt idx="30">
                  <c:v>0.5</c:v>
                </c:pt>
                <c:pt idx="31">
                  <c:v>0.48</c:v>
                </c:pt>
                <c:pt idx="32">
                  <c:v>0.48</c:v>
                </c:pt>
                <c:pt idx="33">
                  <c:v>0.48</c:v>
                </c:pt>
                <c:pt idx="34">
                  <c:v>0.48</c:v>
                </c:pt>
                <c:pt idx="35">
                  <c:v>0.46</c:v>
                </c:pt>
                <c:pt idx="36">
                  <c:v>0.44</c:v>
                </c:pt>
                <c:pt idx="37">
                  <c:v>0.43</c:v>
                </c:pt>
                <c:pt idx="38">
                  <c:v>0.42</c:v>
                </c:pt>
                <c:pt idx="39">
                  <c:v>0.41</c:v>
                </c:pt>
                <c:pt idx="40">
                  <c:v>0.4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0.37</c:v>
                </c:pt>
                <c:pt idx="45">
                  <c:v>0.35</c:v>
                </c:pt>
                <c:pt idx="46">
                  <c:v>0.35</c:v>
                </c:pt>
                <c:pt idx="47">
                  <c:v>0.35</c:v>
                </c:pt>
                <c:pt idx="48">
                  <c:v>0.34</c:v>
                </c:pt>
                <c:pt idx="49">
                  <c:v>0.33</c:v>
                </c:pt>
                <c:pt idx="50">
                  <c:v>0.28999999999999998</c:v>
                </c:pt>
                <c:pt idx="51">
                  <c:v>0.28999999999999998</c:v>
                </c:pt>
                <c:pt idx="52">
                  <c:v>0.28000000000000003</c:v>
                </c:pt>
                <c:pt idx="53">
                  <c:v>0.28000000000000003</c:v>
                </c:pt>
                <c:pt idx="54">
                  <c:v>0.28000000000000003</c:v>
                </c:pt>
                <c:pt idx="55">
                  <c:v>0.28000000000000003</c:v>
                </c:pt>
                <c:pt idx="56">
                  <c:v>0.26</c:v>
                </c:pt>
                <c:pt idx="57">
                  <c:v>0.26</c:v>
                </c:pt>
                <c:pt idx="58">
                  <c:v>0.26</c:v>
                </c:pt>
                <c:pt idx="59">
                  <c:v>0.24</c:v>
                </c:pt>
                <c:pt idx="60">
                  <c:v>0.23</c:v>
                </c:pt>
                <c:pt idx="61">
                  <c:v>0.22</c:v>
                </c:pt>
                <c:pt idx="62">
                  <c:v>0.22</c:v>
                </c:pt>
                <c:pt idx="63">
                  <c:v>0.22</c:v>
                </c:pt>
                <c:pt idx="64">
                  <c:v>0.21</c:v>
                </c:pt>
                <c:pt idx="65">
                  <c:v>0.2</c:v>
                </c:pt>
                <c:pt idx="66">
                  <c:v>0.18</c:v>
                </c:pt>
                <c:pt idx="67">
                  <c:v>0.18</c:v>
                </c:pt>
                <c:pt idx="68">
                  <c:v>0.18</c:v>
                </c:pt>
                <c:pt idx="69">
                  <c:v>0.18</c:v>
                </c:pt>
                <c:pt idx="70">
                  <c:v>0.17</c:v>
                </c:pt>
                <c:pt idx="71">
                  <c:v>0.17</c:v>
                </c:pt>
                <c:pt idx="72">
                  <c:v>0.17</c:v>
                </c:pt>
                <c:pt idx="73">
                  <c:v>0.16</c:v>
                </c:pt>
                <c:pt idx="74">
                  <c:v>0.16</c:v>
                </c:pt>
                <c:pt idx="75">
                  <c:v>0.15</c:v>
                </c:pt>
                <c:pt idx="76">
                  <c:v>0.15</c:v>
                </c:pt>
                <c:pt idx="77">
                  <c:v>0.14000000000000001</c:v>
                </c:pt>
                <c:pt idx="78">
                  <c:v>0.13</c:v>
                </c:pt>
                <c:pt idx="79">
                  <c:v>0.13</c:v>
                </c:pt>
                <c:pt idx="80">
                  <c:v>0.11</c:v>
                </c:pt>
                <c:pt idx="81">
                  <c:v>0.1</c:v>
                </c:pt>
                <c:pt idx="82">
                  <c:v>0.1</c:v>
                </c:pt>
                <c:pt idx="83">
                  <c:v>7.0000000000000007E-2</c:v>
                </c:pt>
                <c:pt idx="8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902"/>
            <a:ext cx="9144000" cy="4062196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4845" y="2733984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Контактная информация по вопросам формирования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Единого всероссийского перечня (реестра) школьных спортивных клубов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info@fcomofv.ru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5666B9D-2E90-4FC7-9EC6-698CBCEE8ABB}"/>
              </a:ext>
            </a:extLst>
          </p:cNvPr>
          <p:cNvSpPr txBox="1">
            <a:spLocks/>
          </p:cNvSpPr>
          <p:nvPr/>
        </p:nvSpPr>
        <p:spPr>
          <a:xfrm>
            <a:off x="-1" y="1089325"/>
            <a:ext cx="12192000" cy="14675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БЛАГОДАРИМ ЗА ВНИМАНИЕ!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Сведения о ШСК, включаемые во Всероссийский реестр (перечень) ШСК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(Региональный реестр (перечень)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B250492-75A5-4623-B539-A7CB6D6A5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31916"/>
              </p:ext>
            </p:extLst>
          </p:nvPr>
        </p:nvGraphicFramePr>
        <p:xfrm>
          <a:off x="126427" y="1280160"/>
          <a:ext cx="11939151" cy="5109283"/>
        </p:xfrm>
        <a:graphic>
          <a:graphicData uri="http://schemas.openxmlformats.org/drawingml/2006/table">
            <a:tbl>
              <a:tblPr/>
              <a:tblGrid>
                <a:gridCol w="60354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020534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1031507">
                  <a:extLst>
                    <a:ext uri="{9D8B030D-6E8A-4147-A177-3AD203B41FA5}">
                      <a16:colId xmlns:a16="http://schemas.microsoft.com/office/drawing/2014/main" val="4104244721"/>
                    </a:ext>
                  </a:extLst>
                </a:gridCol>
                <a:gridCol w="1221728">
                  <a:extLst>
                    <a:ext uri="{9D8B030D-6E8A-4147-A177-3AD203B41FA5}">
                      <a16:colId xmlns:a16="http://schemas.microsoft.com/office/drawing/2014/main" val="3775637503"/>
                    </a:ext>
                  </a:extLst>
                </a:gridCol>
                <a:gridCol w="1966096">
                  <a:extLst>
                    <a:ext uri="{9D8B030D-6E8A-4147-A177-3AD203B41FA5}">
                      <a16:colId xmlns:a16="http://schemas.microsoft.com/office/drawing/2014/main" val="1089964816"/>
                    </a:ext>
                  </a:extLst>
                </a:gridCol>
                <a:gridCol w="1112140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1112140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41542">
                  <a:extLst>
                    <a:ext uri="{9D8B030D-6E8A-4147-A177-3AD203B41FA5}">
                      <a16:colId xmlns:a16="http://schemas.microsoft.com/office/drawing/2014/main" val="1666374875"/>
                    </a:ext>
                  </a:extLst>
                </a:gridCol>
                <a:gridCol w="948893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1981029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</a:tblGrid>
              <a:tr h="433444">
                <a:tc gridSpan="10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407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п.п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округ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Российской Федерации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Полное наименование образовательной организации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 Уставу)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 об образовательной организации (индекс, полный адрес, № телефона, электронная почта)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Школьный спортивный клуб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Полное наименование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16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качестве структурного подразделения образовательной организации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качестве общественного объединения, не являющегося юридическим лицом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6400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22622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43743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9987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370109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45046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71237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69185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2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8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24F62-F737-4133-BC94-74E8E0FE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7328"/>
          <a:stretch/>
        </p:blipFill>
        <p:spPr>
          <a:xfrm>
            <a:off x="2704699" y="2322814"/>
            <a:ext cx="6824312" cy="3406902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Размещение сведений о ШСК, включаемых во Всероссийский реестр (перечень) ШСК 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7F52CE-CED2-4503-A0B3-E9D1C4EC5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1414856"/>
            <a:ext cx="9686535" cy="4750403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8C4F98D-6B31-4379-B93D-3366615B3550}"/>
              </a:ext>
            </a:extLst>
          </p:cNvPr>
          <p:cNvCxnSpPr>
            <a:cxnSpLocks/>
          </p:cNvCxnSpPr>
          <p:nvPr/>
        </p:nvCxnSpPr>
        <p:spPr>
          <a:xfrm flipH="1">
            <a:off x="7401830" y="784229"/>
            <a:ext cx="1395661" cy="8710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B3C62F-0DCA-4C6E-BD0D-541AC7AD600A}"/>
              </a:ext>
            </a:extLst>
          </p:cNvPr>
          <p:cNvSpPr txBox="1">
            <a:spLocks/>
          </p:cNvSpPr>
          <p:nvPr/>
        </p:nvSpPr>
        <p:spPr>
          <a:xfrm>
            <a:off x="4841506" y="6229052"/>
            <a:ext cx="2146434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1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3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6E43C3-A817-49DF-96C5-F65C1AFFA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1040" r="18313" b="5411"/>
          <a:stretch/>
        </p:blipFill>
        <p:spPr>
          <a:xfrm>
            <a:off x="99242" y="1390948"/>
            <a:ext cx="5941249" cy="453702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7EA4E1A-13E2-4E83-B665-AF44F72BA635}"/>
              </a:ext>
            </a:extLst>
          </p:cNvPr>
          <p:cNvCxnSpPr>
            <a:cxnSpLocks/>
          </p:cNvCxnSpPr>
          <p:nvPr/>
        </p:nvCxnSpPr>
        <p:spPr>
          <a:xfrm>
            <a:off x="2019958" y="2781912"/>
            <a:ext cx="815612" cy="12659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12C7750-E35D-4316-B9CF-A244774504BF}"/>
              </a:ext>
            </a:extLst>
          </p:cNvPr>
          <p:cNvSpPr txBox="1">
            <a:spLocks/>
          </p:cNvSpPr>
          <p:nvPr/>
        </p:nvSpPr>
        <p:spPr>
          <a:xfrm>
            <a:off x="126426" y="130278"/>
            <a:ext cx="11939149" cy="9381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Размещение сведений о ШСК, включаемых во Всероссийский реестр (перечень) ШСК </a:t>
            </a:r>
          </a:p>
        </p:txBody>
      </p:sp>
      <p:pic>
        <p:nvPicPr>
          <p:cNvPr id="13" name="Picture 3" descr="ЛОГО 1">
            <a:extLst>
              <a:ext uri="{FF2B5EF4-FFF2-40B4-BE49-F238E27FC236}">
                <a16:creationId xmlns:a16="http://schemas.microsoft.com/office/drawing/2014/main" id="{A6D5BC3B-5860-4480-8189-BBE8AAFE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13" y="144095"/>
            <a:ext cx="994045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0FE102-16EA-4C8F-B8A7-950715FDB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9062" r="23252" b="9903"/>
          <a:stretch/>
        </p:blipFill>
        <p:spPr>
          <a:xfrm>
            <a:off x="6187736" y="1390948"/>
            <a:ext cx="5877839" cy="4537026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947A5B6-8402-4DB3-92FB-02ADF5D007FC}"/>
              </a:ext>
            </a:extLst>
          </p:cNvPr>
          <p:cNvCxnSpPr>
            <a:cxnSpLocks/>
          </p:cNvCxnSpPr>
          <p:nvPr/>
        </p:nvCxnSpPr>
        <p:spPr>
          <a:xfrm>
            <a:off x="6034302" y="4365004"/>
            <a:ext cx="1001414" cy="11508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33D9863-D7DD-4164-969C-67E0EA316521}"/>
              </a:ext>
            </a:extLst>
          </p:cNvPr>
          <p:cNvCxnSpPr>
            <a:cxnSpLocks/>
          </p:cNvCxnSpPr>
          <p:nvPr/>
        </p:nvCxnSpPr>
        <p:spPr>
          <a:xfrm flipH="1">
            <a:off x="9684495" y="4473301"/>
            <a:ext cx="956963" cy="10532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008E85-75C9-4CBD-9B1A-4A9622B9C9F2}"/>
              </a:ext>
            </a:extLst>
          </p:cNvPr>
          <p:cNvSpPr txBox="1">
            <a:spLocks/>
          </p:cNvSpPr>
          <p:nvPr/>
        </p:nvSpPr>
        <p:spPr>
          <a:xfrm>
            <a:off x="1867300" y="6178471"/>
            <a:ext cx="2146434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2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98D7BAF-B21D-4F18-848E-DE22A250196C}"/>
              </a:ext>
            </a:extLst>
          </p:cNvPr>
          <p:cNvSpPr txBox="1">
            <a:spLocks/>
          </p:cNvSpPr>
          <p:nvPr/>
        </p:nvSpPr>
        <p:spPr>
          <a:xfrm>
            <a:off x="7890106" y="6178471"/>
            <a:ext cx="2146434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3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Количество ШСК, присланные для включения и включенные во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Всероссийский реестр (перечень) ШСК в разрезе субъектов РФ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8DDCDC-414B-4EF8-BB93-B783D1BC3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799727"/>
              </p:ext>
            </p:extLst>
          </p:nvPr>
        </p:nvGraphicFramePr>
        <p:xfrm>
          <a:off x="0" y="1068404"/>
          <a:ext cx="12192000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25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Сведения о ШСК,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вошедших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 Всероссийский реестр (перечень) ШСК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2151EDE-DD2C-4F50-8234-26CBC5561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277711"/>
              </p:ext>
            </p:extLst>
          </p:nvPr>
        </p:nvGraphicFramePr>
        <p:xfrm>
          <a:off x="126426" y="1096038"/>
          <a:ext cx="11966333" cy="563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54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по итогам 2020 года</a:t>
            </a: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 разрезе субъектов РФ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063305"/>
              </p:ext>
            </p:extLst>
          </p:nvPr>
        </p:nvGraphicFramePr>
        <p:xfrm>
          <a:off x="0" y="1068403"/>
          <a:ext cx="12191999" cy="524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5DCDE24-7FF0-4968-A10C-C5084D4D577C}"/>
              </a:ext>
            </a:extLst>
          </p:cNvPr>
          <p:cNvSpPr txBox="1">
            <a:spLocks/>
          </p:cNvSpPr>
          <p:nvPr/>
        </p:nvSpPr>
        <p:spPr>
          <a:xfrm>
            <a:off x="0" y="6308748"/>
            <a:ext cx="12192000" cy="549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При расчете з</a:t>
            </a:r>
            <a:r>
              <a:rPr lang="ru-RU" sz="32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начения показателя (индикатора) учитывались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данные статистического отчета ОО-1 Министерства просвещения Российской Федерации за </a:t>
            </a:r>
            <a:r>
              <a:rPr lang="ru-RU" sz="32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2020 год и количество ШСК, присланные для включения во Всероссийский реестр (перечень) ШСК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2873F6-73B1-49AA-9CE5-F31521C33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1087" r="21369" b="15789"/>
          <a:stretch/>
        </p:blipFill>
        <p:spPr>
          <a:xfrm rot="16200000">
            <a:off x="566690" y="1931065"/>
            <a:ext cx="5789596" cy="40642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CC5C94-7A1A-4F26-8866-59809B1A31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597" r="21289" b="4561"/>
          <a:stretch/>
        </p:blipFill>
        <p:spPr>
          <a:xfrm rot="16200000">
            <a:off x="5836972" y="1929811"/>
            <a:ext cx="5787084" cy="40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4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386</Words>
  <Application>Microsoft Office PowerPoint</Application>
  <PresentationFormat>Широкоэкранный</PresentationFormat>
  <Paragraphs>124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Формирование Единого всероссийского перечня (реестра) школьных спортивных клубов</vt:lpstr>
      <vt:lpstr>Формирование Единого всероссийского перечня (реестра) школьных спортивных клубов</vt:lpstr>
      <vt:lpstr>Сведения о ШСК, включаемые во Всероссийский реестр (перечень) ШСК  (Региональный реестр (перечень)</vt:lpstr>
      <vt:lpstr>Размещение сведений о ШСК, включаемых во Всероссийский реестр (перечень) ШСК </vt:lpstr>
      <vt:lpstr>Презентация PowerPoint</vt:lpstr>
      <vt:lpstr>Количество ШСК, присланные для включения и включенные во  Всероссийский реестр (перечень) ШСК в разрезе субъектов РФ</vt:lpstr>
      <vt:lpstr>Сведения о ШСК, не вошедших во Всероссийский реестр (перечень) ШСК</vt:lpstr>
      <vt:lpstr>Значение показателя (индикатора) «Доля общеобразовательных организаций,  имеющих школьный спортивный клуб» по итогам 2020 года в разрезе субъектов РФ</vt:lpstr>
      <vt:lpstr>Формирование Единого всероссийского перечня (реестра) школьных спортивных клубов</vt:lpstr>
      <vt:lpstr>Контактная информация по вопросам формирования Единого всероссийского перечня (реестра) школьных спортивных клубов :  телефон +7 (495) 360-72-46 (доб. 104)   электронная почта: info@fcomofv.ru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Валентина Бурлак</cp:lastModifiedBy>
  <cp:revision>54</cp:revision>
  <dcterms:created xsi:type="dcterms:W3CDTF">2021-05-27T06:00:13Z</dcterms:created>
  <dcterms:modified xsi:type="dcterms:W3CDTF">2021-05-28T08:34:04Z</dcterms:modified>
</cp:coreProperties>
</file>