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78" r:id="rId6"/>
    <p:sldId id="275" r:id="rId7"/>
    <p:sldId id="268" r:id="rId8"/>
    <p:sldId id="269" r:id="rId9"/>
    <p:sldId id="279" r:id="rId10"/>
    <p:sldId id="280" r:id="rId11"/>
    <p:sldId id="281" r:id="rId12"/>
    <p:sldId id="266" r:id="rId13"/>
  </p:sldIdLst>
  <p:sldSz cx="12192000" cy="6858000"/>
  <p:notesSz cx="685800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 Бурлак" initials="ВБ" lastIdx="2" clrIdx="0">
    <p:extLst>
      <p:ext uri="{19B8F6BF-5375-455C-9EA6-DF929625EA0E}">
        <p15:presenceInfo xmlns:p15="http://schemas.microsoft.com/office/powerpoint/2012/main" userId="S-1-5-21-2592238496-1384182406-2496705025-1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96981627296575E-4"/>
          <c:y val="1.1268489200282712E-3"/>
          <c:w val="0.99550508530183723"/>
          <c:h val="0.54666094145429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ШСК, вошедших в реестр (перечень) ШСК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Московская область</c:v>
                </c:pt>
                <c:pt idx="1">
                  <c:v>Краснодарский край</c:v>
                </c:pt>
                <c:pt idx="2">
                  <c:v>Республика Татарстан</c:v>
                </c:pt>
                <c:pt idx="3">
                  <c:v>Самарская область</c:v>
                </c:pt>
                <c:pt idx="4">
                  <c:v>Красноярский край</c:v>
                </c:pt>
                <c:pt idx="5">
                  <c:v>Воронежская область</c:v>
                </c:pt>
                <c:pt idx="6">
                  <c:v>Оренбургская область</c:v>
                </c:pt>
                <c:pt idx="7">
                  <c:v>Республика Башкортостан</c:v>
                </c:pt>
                <c:pt idx="8">
                  <c:v>г. Москва</c:v>
                </c:pt>
                <c:pt idx="9">
                  <c:v>г. Санкт-Петербург</c:v>
                </c:pt>
                <c:pt idx="10">
                  <c:v>Нижегородская область</c:v>
                </c:pt>
                <c:pt idx="11">
                  <c:v>Челябинская область</c:v>
                </c:pt>
                <c:pt idx="12">
                  <c:v>Омская область</c:v>
                </c:pt>
                <c:pt idx="13">
                  <c:v>Волгоградская область</c:v>
                </c:pt>
                <c:pt idx="14">
                  <c:v>Ставропольский край</c:v>
                </c:pt>
                <c:pt idx="15">
                  <c:v>Белгородская область</c:v>
                </c:pt>
                <c:pt idx="16">
                  <c:v>Курская область</c:v>
                </c:pt>
                <c:pt idx="17">
                  <c:v>Вологодская область</c:v>
                </c:pt>
                <c:pt idx="18">
                  <c:v>Ленинградская область</c:v>
                </c:pt>
                <c:pt idx="19">
                  <c:v>Ростовская область</c:v>
                </c:pt>
                <c:pt idx="20">
                  <c:v>Свердловская область</c:v>
                </c:pt>
                <c:pt idx="21">
                  <c:v>Пензенская область</c:v>
                </c:pt>
                <c:pt idx="22">
                  <c:v>Хабаровский край</c:v>
                </c:pt>
                <c:pt idx="23">
                  <c:v>Алтайский край</c:v>
                </c:pt>
                <c:pt idx="24">
                  <c:v>Архангельская область</c:v>
                </c:pt>
                <c:pt idx="25">
                  <c:v>Республика Саха (Якутия)</c:v>
                </c:pt>
                <c:pt idx="26">
                  <c:v>Чеченская Республика </c:v>
                </c:pt>
                <c:pt idx="27">
                  <c:v>Ульяновская область</c:v>
                </c:pt>
                <c:pt idx="28">
                  <c:v>Республика Крым</c:v>
                </c:pt>
                <c:pt idx="29">
                  <c:v>Кемеровская область</c:v>
                </c:pt>
                <c:pt idx="30">
                  <c:v>Ханты-Мансийский автономный округ</c:v>
                </c:pt>
                <c:pt idx="31">
                  <c:v>Приморский край</c:v>
                </c:pt>
                <c:pt idx="32">
                  <c:v>Курганская область</c:v>
                </c:pt>
                <c:pt idx="33">
                  <c:v>Тюменская область</c:v>
                </c:pt>
                <c:pt idx="34">
                  <c:v>Тверская область</c:v>
                </c:pt>
                <c:pt idx="35">
                  <c:v>Калужская область</c:v>
                </c:pt>
                <c:pt idx="36">
                  <c:v>Липецкая область</c:v>
                </c:pt>
                <c:pt idx="37">
                  <c:v>Новосибирская область</c:v>
                </c:pt>
                <c:pt idx="38">
                  <c:v>Республика Коми</c:v>
                </c:pt>
                <c:pt idx="39">
                  <c:v>Республика Тыва</c:v>
                </c:pt>
                <c:pt idx="40">
                  <c:v>Брянская область</c:v>
                </c:pt>
                <c:pt idx="41">
                  <c:v>Пермский край</c:v>
                </c:pt>
                <c:pt idx="42">
                  <c:v>Кабардино-Балкарская Республика</c:v>
                </c:pt>
                <c:pt idx="43">
                  <c:v>Ярославская область</c:v>
                </c:pt>
                <c:pt idx="44">
                  <c:v>Сахалинская область</c:v>
                </c:pt>
                <c:pt idx="45">
                  <c:v>Орловская область</c:v>
                </c:pt>
                <c:pt idx="46">
                  <c:v>Томская область</c:v>
                </c:pt>
                <c:pt idx="47">
                  <c:v>Тульская область</c:v>
                </c:pt>
                <c:pt idx="48">
                  <c:v>Владимирская область</c:v>
                </c:pt>
                <c:pt idx="49">
                  <c:v>Ивановская область</c:v>
                </c:pt>
                <c:pt idx="50">
                  <c:v>Новгородская область</c:v>
                </c:pt>
                <c:pt idx="51">
                  <c:v>Костромская область</c:v>
                </c:pt>
                <c:pt idx="52">
                  <c:v>Чувашская Республика</c:v>
                </c:pt>
                <c:pt idx="53">
                  <c:v>Калининградская область</c:v>
                </c:pt>
                <c:pt idx="54">
                  <c:v>Иркутская область</c:v>
                </c:pt>
                <c:pt idx="55">
                  <c:v>Мурманская область</c:v>
                </c:pt>
                <c:pt idx="56">
                  <c:v>Республика Бурятия </c:v>
                </c:pt>
                <c:pt idx="57">
                  <c:v>Республика Хакасия</c:v>
                </c:pt>
                <c:pt idx="58">
                  <c:v>Тамбовская область</c:v>
                </c:pt>
                <c:pt idx="59">
                  <c:v>Карачаево-Черкесская Республика</c:v>
                </c:pt>
                <c:pt idx="60">
                  <c:v>Смоленская область</c:v>
                </c:pt>
                <c:pt idx="61">
                  <c:v>Республика Мордовия</c:v>
                </c:pt>
                <c:pt idx="62">
                  <c:v>Амурская область</c:v>
                </c:pt>
                <c:pt idx="63">
                  <c:v>Астраханская область</c:v>
                </c:pt>
                <c:pt idx="64">
                  <c:v>Псковская область</c:v>
                </c:pt>
                <c:pt idx="65">
                  <c:v>Республика Ингушетия</c:v>
                </c:pt>
                <c:pt idx="66">
                  <c:v>Саратовская область</c:v>
                </c:pt>
                <c:pt idx="67">
                  <c:v>Ямало-Ненецкий автономный округ</c:v>
                </c:pt>
                <c:pt idx="68">
                  <c:v>Республика Адыгея</c:v>
                </c:pt>
                <c:pt idx="69">
                  <c:v>Забайкальский край</c:v>
                </c:pt>
                <c:pt idx="70">
                  <c:v>Республика Карелия</c:v>
                </c:pt>
                <c:pt idx="71">
                  <c:v>Республика Алтай </c:v>
                </c:pt>
                <c:pt idx="72">
                  <c:v>Рязанская область</c:v>
                </c:pt>
                <c:pt idx="73">
                  <c:v>г. Севастополь</c:v>
                </c:pt>
                <c:pt idx="74">
                  <c:v>Республика Марий Эл</c:v>
                </c:pt>
                <c:pt idx="75">
                  <c:v>Республика Дагестан</c:v>
                </c:pt>
                <c:pt idx="76">
                  <c:v>Республика Северная Осетия - Алания</c:v>
                </c:pt>
                <c:pt idx="77">
                  <c:v>Камчатский край</c:v>
                </c:pt>
                <c:pt idx="78">
                  <c:v>Ненецкий автономный округ</c:v>
                </c:pt>
                <c:pt idx="79">
                  <c:v>Удмуртская Республика</c:v>
                </c:pt>
                <c:pt idx="80">
                  <c:v>Чукотский автономный округ</c:v>
                </c:pt>
                <c:pt idx="81">
                  <c:v>Еврейская автономная область</c:v>
                </c:pt>
                <c:pt idx="82">
                  <c:v>Республика Калмыкия</c:v>
                </c:pt>
                <c:pt idx="83">
                  <c:v>Кировская область</c:v>
                </c:pt>
                <c:pt idx="84">
                  <c:v>Магаданская область</c:v>
                </c:pt>
              </c:strCache>
            </c:strRef>
          </c:cat>
          <c:val>
            <c:numRef>
              <c:f>Лист1!$B$2:$B$86</c:f>
              <c:numCache>
                <c:formatCode>General</c:formatCode>
                <c:ptCount val="85"/>
                <c:pt idx="0">
                  <c:v>1093</c:v>
                </c:pt>
                <c:pt idx="1">
                  <c:v>1017</c:v>
                </c:pt>
                <c:pt idx="2">
                  <c:v>1007</c:v>
                </c:pt>
                <c:pt idx="3">
                  <c:v>653</c:v>
                </c:pt>
                <c:pt idx="4">
                  <c:v>614</c:v>
                </c:pt>
                <c:pt idx="5">
                  <c:v>555</c:v>
                </c:pt>
                <c:pt idx="6">
                  <c:v>530</c:v>
                </c:pt>
                <c:pt idx="7">
                  <c:v>524</c:v>
                </c:pt>
                <c:pt idx="8">
                  <c:v>464</c:v>
                </c:pt>
                <c:pt idx="9">
                  <c:v>443</c:v>
                </c:pt>
                <c:pt idx="10">
                  <c:v>419</c:v>
                </c:pt>
                <c:pt idx="11">
                  <c:v>411</c:v>
                </c:pt>
                <c:pt idx="12">
                  <c:v>390</c:v>
                </c:pt>
                <c:pt idx="13">
                  <c:v>362</c:v>
                </c:pt>
                <c:pt idx="14">
                  <c:v>359</c:v>
                </c:pt>
                <c:pt idx="15">
                  <c:v>295</c:v>
                </c:pt>
                <c:pt idx="16">
                  <c:v>277</c:v>
                </c:pt>
                <c:pt idx="17">
                  <c:v>272</c:v>
                </c:pt>
                <c:pt idx="18">
                  <c:v>267</c:v>
                </c:pt>
                <c:pt idx="19">
                  <c:v>253</c:v>
                </c:pt>
                <c:pt idx="20">
                  <c:v>252</c:v>
                </c:pt>
                <c:pt idx="21">
                  <c:v>252</c:v>
                </c:pt>
                <c:pt idx="22">
                  <c:v>234</c:v>
                </c:pt>
                <c:pt idx="23">
                  <c:v>220</c:v>
                </c:pt>
                <c:pt idx="24">
                  <c:v>216</c:v>
                </c:pt>
                <c:pt idx="25">
                  <c:v>212</c:v>
                </c:pt>
                <c:pt idx="26">
                  <c:v>202</c:v>
                </c:pt>
                <c:pt idx="27">
                  <c:v>200</c:v>
                </c:pt>
                <c:pt idx="28">
                  <c:v>193</c:v>
                </c:pt>
                <c:pt idx="29">
                  <c:v>191</c:v>
                </c:pt>
                <c:pt idx="30">
                  <c:v>183</c:v>
                </c:pt>
                <c:pt idx="31">
                  <c:v>177</c:v>
                </c:pt>
                <c:pt idx="32">
                  <c:v>175</c:v>
                </c:pt>
                <c:pt idx="33">
                  <c:v>173</c:v>
                </c:pt>
                <c:pt idx="34">
                  <c:v>163</c:v>
                </c:pt>
                <c:pt idx="35">
                  <c:v>163</c:v>
                </c:pt>
                <c:pt idx="36">
                  <c:v>159</c:v>
                </c:pt>
                <c:pt idx="37">
                  <c:v>156</c:v>
                </c:pt>
                <c:pt idx="38">
                  <c:v>153</c:v>
                </c:pt>
                <c:pt idx="39">
                  <c:v>152</c:v>
                </c:pt>
                <c:pt idx="40">
                  <c:v>141</c:v>
                </c:pt>
                <c:pt idx="41">
                  <c:v>139</c:v>
                </c:pt>
                <c:pt idx="42">
                  <c:v>128</c:v>
                </c:pt>
                <c:pt idx="43">
                  <c:v>122</c:v>
                </c:pt>
                <c:pt idx="44">
                  <c:v>118</c:v>
                </c:pt>
                <c:pt idx="45">
                  <c:v>117</c:v>
                </c:pt>
                <c:pt idx="46">
                  <c:v>115</c:v>
                </c:pt>
                <c:pt idx="47">
                  <c:v>112</c:v>
                </c:pt>
                <c:pt idx="48">
                  <c:v>107</c:v>
                </c:pt>
                <c:pt idx="49">
                  <c:v>104</c:v>
                </c:pt>
                <c:pt idx="50">
                  <c:v>100</c:v>
                </c:pt>
                <c:pt idx="51">
                  <c:v>100</c:v>
                </c:pt>
                <c:pt idx="52">
                  <c:v>99</c:v>
                </c:pt>
                <c:pt idx="53">
                  <c:v>95</c:v>
                </c:pt>
                <c:pt idx="54">
                  <c:v>93</c:v>
                </c:pt>
                <c:pt idx="55">
                  <c:v>90</c:v>
                </c:pt>
                <c:pt idx="56">
                  <c:v>86</c:v>
                </c:pt>
                <c:pt idx="57">
                  <c:v>85</c:v>
                </c:pt>
                <c:pt idx="58">
                  <c:v>85</c:v>
                </c:pt>
                <c:pt idx="59">
                  <c:v>84</c:v>
                </c:pt>
                <c:pt idx="60">
                  <c:v>82</c:v>
                </c:pt>
                <c:pt idx="61">
                  <c:v>81</c:v>
                </c:pt>
                <c:pt idx="62">
                  <c:v>78</c:v>
                </c:pt>
                <c:pt idx="63">
                  <c:v>73</c:v>
                </c:pt>
                <c:pt idx="64">
                  <c:v>68</c:v>
                </c:pt>
                <c:pt idx="65">
                  <c:v>63</c:v>
                </c:pt>
                <c:pt idx="66">
                  <c:v>60</c:v>
                </c:pt>
                <c:pt idx="67">
                  <c:v>60</c:v>
                </c:pt>
                <c:pt idx="68">
                  <c:v>57</c:v>
                </c:pt>
                <c:pt idx="69">
                  <c:v>55</c:v>
                </c:pt>
                <c:pt idx="70">
                  <c:v>53</c:v>
                </c:pt>
                <c:pt idx="71">
                  <c:v>52</c:v>
                </c:pt>
                <c:pt idx="72">
                  <c:v>45</c:v>
                </c:pt>
                <c:pt idx="73">
                  <c:v>40</c:v>
                </c:pt>
                <c:pt idx="74">
                  <c:v>40</c:v>
                </c:pt>
                <c:pt idx="75">
                  <c:v>35</c:v>
                </c:pt>
                <c:pt idx="76">
                  <c:v>32</c:v>
                </c:pt>
                <c:pt idx="77">
                  <c:v>16</c:v>
                </c:pt>
                <c:pt idx="78">
                  <c:v>15</c:v>
                </c:pt>
                <c:pt idx="79">
                  <c:v>14</c:v>
                </c:pt>
                <c:pt idx="80">
                  <c:v>10</c:v>
                </c:pt>
                <c:pt idx="81">
                  <c:v>9</c:v>
                </c:pt>
                <c:pt idx="82">
                  <c:v>9</c:v>
                </c:pt>
                <c:pt idx="83">
                  <c:v>7</c:v>
                </c:pt>
                <c:pt idx="8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AD-4A2C-858E-8C82E44B0C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9566159"/>
        <c:axId val="119582799"/>
      </c:barChart>
      <c:catAx>
        <c:axId val="1195661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9582799"/>
        <c:crosses val="autoZero"/>
        <c:auto val="1"/>
        <c:lblAlgn val="ctr"/>
        <c:lblOffset val="100"/>
        <c:noMultiLvlLbl val="0"/>
      </c:catAx>
      <c:valAx>
        <c:axId val="11958279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9566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722667587472628E-4"/>
          <c:y val="7.901721758535813E-5"/>
          <c:w val="0.99725646946311786"/>
          <c:h val="0.61306937676190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 лицензий на дополнительное образование детей и взрослых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Лист1!$A$2:$A$53</c:f>
              <c:strCache>
                <c:ptCount val="52"/>
                <c:pt idx="0">
                  <c:v>Краснодарский край</c:v>
                </c:pt>
                <c:pt idx="1">
                  <c:v>Вологодская область</c:v>
                </c:pt>
                <c:pt idx="2">
                  <c:v>Ленинградская область</c:v>
                </c:pt>
                <c:pt idx="3">
                  <c:v>Республика Татарстан</c:v>
                </c:pt>
                <c:pt idx="4">
                  <c:v>Красноярский край</c:v>
                </c:pt>
                <c:pt idx="5">
                  <c:v>Архангельская область</c:v>
                </c:pt>
                <c:pt idx="6">
                  <c:v>Оренбургская область</c:v>
                </c:pt>
                <c:pt idx="7">
                  <c:v>г. Санкт-Петербург</c:v>
                </c:pt>
                <c:pt idx="8">
                  <c:v>г. Севастополь</c:v>
                </c:pt>
                <c:pt idx="9">
                  <c:v>Ханты-Мансийский автономный округ</c:v>
                </c:pt>
                <c:pt idx="10">
                  <c:v>Ненецкий автономный округ</c:v>
                </c:pt>
                <c:pt idx="11">
                  <c:v>Ставропольский край</c:v>
                </c:pt>
                <c:pt idx="12">
                  <c:v>Курганская область</c:v>
                </c:pt>
                <c:pt idx="13">
                  <c:v>Омская область</c:v>
                </c:pt>
                <c:pt idx="14">
                  <c:v>Белгородская область</c:v>
                </c:pt>
                <c:pt idx="15">
                  <c:v>Нижегородская область</c:v>
                </c:pt>
                <c:pt idx="16">
                  <c:v>Волгоградская область</c:v>
                </c:pt>
                <c:pt idx="17">
                  <c:v>Ульяновская область</c:v>
                </c:pt>
                <c:pt idx="18">
                  <c:v>Калининградская область</c:v>
                </c:pt>
                <c:pt idx="19">
                  <c:v>Челябинская область</c:v>
                </c:pt>
                <c:pt idx="20">
                  <c:v>Ямало-Ненецкий автономный округ</c:v>
                </c:pt>
                <c:pt idx="21">
                  <c:v>Республика Башкортостан</c:v>
                </c:pt>
                <c:pt idx="22">
                  <c:v>Ивановская область</c:v>
                </c:pt>
                <c:pt idx="23">
                  <c:v>Республика Коми</c:v>
                </c:pt>
                <c:pt idx="24">
                  <c:v>Курская область</c:v>
                </c:pt>
                <c:pt idx="25">
                  <c:v>Республика Крым</c:v>
                </c:pt>
                <c:pt idx="26">
                  <c:v>Тверская область</c:v>
                </c:pt>
                <c:pt idx="27">
                  <c:v>Республика Саха (Якутия)</c:v>
                </c:pt>
                <c:pt idx="28">
                  <c:v>Хабаровский край</c:v>
                </c:pt>
                <c:pt idx="29">
                  <c:v>Орловская область</c:v>
                </c:pt>
                <c:pt idx="30">
                  <c:v>Алтайский край</c:v>
                </c:pt>
                <c:pt idx="31">
                  <c:v>Республика Мордовия</c:v>
                </c:pt>
                <c:pt idx="32">
                  <c:v>Ярославская область</c:v>
                </c:pt>
                <c:pt idx="33">
                  <c:v>Томская область</c:v>
                </c:pt>
                <c:pt idx="34">
                  <c:v>Приморский край</c:v>
                </c:pt>
                <c:pt idx="35">
                  <c:v>Владимирская область</c:v>
                </c:pt>
                <c:pt idx="36">
                  <c:v>Астраханская область</c:v>
                </c:pt>
                <c:pt idx="37">
                  <c:v>Амурская область</c:v>
                </c:pt>
                <c:pt idx="38">
                  <c:v>Кемеровская область</c:v>
                </c:pt>
                <c:pt idx="39">
                  <c:v>Чувашская Республика</c:v>
                </c:pt>
                <c:pt idx="40">
                  <c:v>Свердловская область</c:v>
                </c:pt>
                <c:pt idx="41">
                  <c:v>Тульская область</c:v>
                </c:pt>
                <c:pt idx="42">
                  <c:v>Республика Бурятия </c:v>
                </c:pt>
                <c:pt idx="43">
                  <c:v>Новосибирская область</c:v>
                </c:pt>
                <c:pt idx="44">
                  <c:v>Рязанская область</c:v>
                </c:pt>
                <c:pt idx="45">
                  <c:v>Забайкальский край</c:v>
                </c:pt>
                <c:pt idx="46">
                  <c:v>Саратовская область</c:v>
                </c:pt>
                <c:pt idx="47">
                  <c:v>Иркутская область</c:v>
                </c:pt>
                <c:pt idx="48">
                  <c:v>Республика Калмыкия</c:v>
                </c:pt>
                <c:pt idx="49">
                  <c:v>Удмуртская Республика</c:v>
                </c:pt>
                <c:pt idx="50">
                  <c:v>Республика Дагестан</c:v>
                </c:pt>
                <c:pt idx="51">
                  <c:v>Магаданская область</c:v>
                </c:pt>
              </c:strCache>
            </c:strRef>
          </c:cat>
          <c:val>
            <c:numRef>
              <c:f>Лист1!$B$2:$B$53</c:f>
              <c:numCache>
                <c:formatCode>General</c:formatCode>
                <c:ptCount val="52"/>
                <c:pt idx="0">
                  <c:v>17</c:v>
                </c:pt>
                <c:pt idx="1">
                  <c:v>3</c:v>
                </c:pt>
                <c:pt idx="2">
                  <c:v>9</c:v>
                </c:pt>
                <c:pt idx="3">
                  <c:v>248</c:v>
                </c:pt>
                <c:pt idx="4">
                  <c:v>7</c:v>
                </c:pt>
                <c:pt idx="5">
                  <c:v>14</c:v>
                </c:pt>
                <c:pt idx="6">
                  <c:v>38</c:v>
                </c:pt>
                <c:pt idx="8">
                  <c:v>5</c:v>
                </c:pt>
                <c:pt idx="9">
                  <c:v>17</c:v>
                </c:pt>
                <c:pt idx="10">
                  <c:v>4</c:v>
                </c:pt>
                <c:pt idx="11">
                  <c:v>5</c:v>
                </c:pt>
                <c:pt idx="12">
                  <c:v>40</c:v>
                </c:pt>
                <c:pt idx="13">
                  <c:v>87</c:v>
                </c:pt>
                <c:pt idx="14">
                  <c:v>10</c:v>
                </c:pt>
                <c:pt idx="15">
                  <c:v>2</c:v>
                </c:pt>
                <c:pt idx="16">
                  <c:v>30</c:v>
                </c:pt>
                <c:pt idx="17">
                  <c:v>40</c:v>
                </c:pt>
                <c:pt idx="19">
                  <c:v>34</c:v>
                </c:pt>
                <c:pt idx="20">
                  <c:v>3</c:v>
                </c:pt>
                <c:pt idx="21">
                  <c:v>140</c:v>
                </c:pt>
                <c:pt idx="22">
                  <c:v>5</c:v>
                </c:pt>
                <c:pt idx="23">
                  <c:v>14</c:v>
                </c:pt>
                <c:pt idx="24">
                  <c:v>24</c:v>
                </c:pt>
                <c:pt idx="25">
                  <c:v>10</c:v>
                </c:pt>
                <c:pt idx="26">
                  <c:v>23</c:v>
                </c:pt>
                <c:pt idx="27">
                  <c:v>4</c:v>
                </c:pt>
                <c:pt idx="28">
                  <c:v>6</c:v>
                </c:pt>
                <c:pt idx="29">
                  <c:v>9</c:v>
                </c:pt>
                <c:pt idx="30">
                  <c:v>9</c:v>
                </c:pt>
                <c:pt idx="31">
                  <c:v>75</c:v>
                </c:pt>
                <c:pt idx="32">
                  <c:v>48</c:v>
                </c:pt>
                <c:pt idx="33">
                  <c:v>35</c:v>
                </c:pt>
                <c:pt idx="34">
                  <c:v>15</c:v>
                </c:pt>
                <c:pt idx="35">
                  <c:v>6</c:v>
                </c:pt>
                <c:pt idx="36">
                  <c:v>8</c:v>
                </c:pt>
                <c:pt idx="37">
                  <c:v>9</c:v>
                </c:pt>
                <c:pt idx="38">
                  <c:v>61</c:v>
                </c:pt>
                <c:pt idx="39">
                  <c:v>25</c:v>
                </c:pt>
                <c:pt idx="40">
                  <c:v>10</c:v>
                </c:pt>
                <c:pt idx="42">
                  <c:v>36</c:v>
                </c:pt>
                <c:pt idx="43">
                  <c:v>53</c:v>
                </c:pt>
                <c:pt idx="44">
                  <c:v>9</c:v>
                </c:pt>
                <c:pt idx="45">
                  <c:v>12</c:v>
                </c:pt>
                <c:pt idx="46">
                  <c:v>5</c:v>
                </c:pt>
                <c:pt idx="47">
                  <c:v>5</c:v>
                </c:pt>
                <c:pt idx="50">
                  <c:v>276</c:v>
                </c:pt>
                <c:pt idx="5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6-431C-B894-B792D0B437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техническим причинам (официальный сайт школы находится в разработке или заблокирован, нет вкладки ШСК, нет документов о деятельности ШСК)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48"/>
              <c:layout>
                <c:manualLayout>
                  <c:x val="-1.5565713817515834E-16"/>
                  <c:y val="-4.51019623970387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Лист1!$A$2:$A$53</c:f>
              <c:strCache>
                <c:ptCount val="52"/>
                <c:pt idx="0">
                  <c:v>Краснодарский край</c:v>
                </c:pt>
                <c:pt idx="1">
                  <c:v>Вологодская область</c:v>
                </c:pt>
                <c:pt idx="2">
                  <c:v>Ленинградская область</c:v>
                </c:pt>
                <c:pt idx="3">
                  <c:v>Республика Татарстан</c:v>
                </c:pt>
                <c:pt idx="4">
                  <c:v>Красноярский край</c:v>
                </c:pt>
                <c:pt idx="5">
                  <c:v>Архангельская область</c:v>
                </c:pt>
                <c:pt idx="6">
                  <c:v>Оренбургская область</c:v>
                </c:pt>
                <c:pt idx="7">
                  <c:v>г. Санкт-Петербург</c:v>
                </c:pt>
                <c:pt idx="8">
                  <c:v>г. Севастополь</c:v>
                </c:pt>
                <c:pt idx="9">
                  <c:v>Ханты-Мансийский автономный округ</c:v>
                </c:pt>
                <c:pt idx="10">
                  <c:v>Ненецкий автономный округ</c:v>
                </c:pt>
                <c:pt idx="11">
                  <c:v>Ставропольский край</c:v>
                </c:pt>
                <c:pt idx="12">
                  <c:v>Курганская область</c:v>
                </c:pt>
                <c:pt idx="13">
                  <c:v>Омская область</c:v>
                </c:pt>
                <c:pt idx="14">
                  <c:v>Белгородская область</c:v>
                </c:pt>
                <c:pt idx="15">
                  <c:v>Нижегородская область</c:v>
                </c:pt>
                <c:pt idx="16">
                  <c:v>Волгоградская область</c:v>
                </c:pt>
                <c:pt idx="17">
                  <c:v>Ульяновская область</c:v>
                </c:pt>
                <c:pt idx="18">
                  <c:v>Калининградская область</c:v>
                </c:pt>
                <c:pt idx="19">
                  <c:v>Челябинская область</c:v>
                </c:pt>
                <c:pt idx="20">
                  <c:v>Ямало-Ненецкий автономный округ</c:v>
                </c:pt>
                <c:pt idx="21">
                  <c:v>Республика Башкортостан</c:v>
                </c:pt>
                <c:pt idx="22">
                  <c:v>Ивановская область</c:v>
                </c:pt>
                <c:pt idx="23">
                  <c:v>Республика Коми</c:v>
                </c:pt>
                <c:pt idx="24">
                  <c:v>Курская область</c:v>
                </c:pt>
                <c:pt idx="25">
                  <c:v>Республика Крым</c:v>
                </c:pt>
                <c:pt idx="26">
                  <c:v>Тверская область</c:v>
                </c:pt>
                <c:pt idx="27">
                  <c:v>Республика Саха (Якутия)</c:v>
                </c:pt>
                <c:pt idx="28">
                  <c:v>Хабаровский край</c:v>
                </c:pt>
                <c:pt idx="29">
                  <c:v>Орловская область</c:v>
                </c:pt>
                <c:pt idx="30">
                  <c:v>Алтайский край</c:v>
                </c:pt>
                <c:pt idx="31">
                  <c:v>Республика Мордовия</c:v>
                </c:pt>
                <c:pt idx="32">
                  <c:v>Ярославская область</c:v>
                </c:pt>
                <c:pt idx="33">
                  <c:v>Томская область</c:v>
                </c:pt>
                <c:pt idx="34">
                  <c:v>Приморский край</c:v>
                </c:pt>
                <c:pt idx="35">
                  <c:v>Владимирская область</c:v>
                </c:pt>
                <c:pt idx="36">
                  <c:v>Астраханская область</c:v>
                </c:pt>
                <c:pt idx="37">
                  <c:v>Амурская область</c:v>
                </c:pt>
                <c:pt idx="38">
                  <c:v>Кемеровская область</c:v>
                </c:pt>
                <c:pt idx="39">
                  <c:v>Чувашская Республика</c:v>
                </c:pt>
                <c:pt idx="40">
                  <c:v>Свердловская область</c:v>
                </c:pt>
                <c:pt idx="41">
                  <c:v>Тульская область</c:v>
                </c:pt>
                <c:pt idx="42">
                  <c:v>Республика Бурятия </c:v>
                </c:pt>
                <c:pt idx="43">
                  <c:v>Новосибирская область</c:v>
                </c:pt>
                <c:pt idx="44">
                  <c:v>Рязанская область</c:v>
                </c:pt>
                <c:pt idx="45">
                  <c:v>Забайкальский край</c:v>
                </c:pt>
                <c:pt idx="46">
                  <c:v>Саратовская область</c:v>
                </c:pt>
                <c:pt idx="47">
                  <c:v>Иркутская область</c:v>
                </c:pt>
                <c:pt idx="48">
                  <c:v>Республика Калмыкия</c:v>
                </c:pt>
                <c:pt idx="49">
                  <c:v>Удмуртская Республика</c:v>
                </c:pt>
                <c:pt idx="50">
                  <c:v>Республика Дагестан</c:v>
                </c:pt>
                <c:pt idx="51">
                  <c:v>Магаданская область</c:v>
                </c:pt>
              </c:strCache>
            </c:strRef>
          </c:cat>
          <c:val>
            <c:numRef>
              <c:f>Лист1!$C$2:$C$53</c:f>
              <c:numCache>
                <c:formatCode>General</c:formatCode>
                <c:ptCount val="52"/>
                <c:pt idx="5">
                  <c:v>68</c:v>
                </c:pt>
                <c:pt idx="6">
                  <c:v>43</c:v>
                </c:pt>
                <c:pt idx="7">
                  <c:v>19</c:v>
                </c:pt>
                <c:pt idx="10">
                  <c:v>2</c:v>
                </c:pt>
                <c:pt idx="11">
                  <c:v>2</c:v>
                </c:pt>
                <c:pt idx="12">
                  <c:v>32</c:v>
                </c:pt>
                <c:pt idx="14">
                  <c:v>57</c:v>
                </c:pt>
                <c:pt idx="16">
                  <c:v>2</c:v>
                </c:pt>
                <c:pt idx="18">
                  <c:v>2</c:v>
                </c:pt>
                <c:pt idx="22">
                  <c:v>74</c:v>
                </c:pt>
                <c:pt idx="24">
                  <c:v>8</c:v>
                </c:pt>
                <c:pt idx="27">
                  <c:v>85</c:v>
                </c:pt>
                <c:pt idx="33">
                  <c:v>23</c:v>
                </c:pt>
                <c:pt idx="41">
                  <c:v>1</c:v>
                </c:pt>
                <c:pt idx="43">
                  <c:v>17</c:v>
                </c:pt>
                <c:pt idx="45">
                  <c:v>39</c:v>
                </c:pt>
                <c:pt idx="46">
                  <c:v>58</c:v>
                </c:pt>
                <c:pt idx="48">
                  <c:v>8</c:v>
                </c:pt>
                <c:pt idx="49">
                  <c:v>185</c:v>
                </c:pt>
                <c:pt idx="5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16-431C-B894-B792D0B43708}"/>
            </c:ext>
          </c:extLst>
        </c:ser>
        <c:ser>
          <c:idx val="2"/>
          <c:order val="2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Лист1!$A$2:$A$53</c:f>
              <c:strCache>
                <c:ptCount val="52"/>
                <c:pt idx="0">
                  <c:v>Краснодарский край</c:v>
                </c:pt>
                <c:pt idx="1">
                  <c:v>Вологодская область</c:v>
                </c:pt>
                <c:pt idx="2">
                  <c:v>Ленинградская область</c:v>
                </c:pt>
                <c:pt idx="3">
                  <c:v>Республика Татарстан</c:v>
                </c:pt>
                <c:pt idx="4">
                  <c:v>Красноярский край</c:v>
                </c:pt>
                <c:pt idx="5">
                  <c:v>Архангельская область</c:v>
                </c:pt>
                <c:pt idx="6">
                  <c:v>Оренбургская область</c:v>
                </c:pt>
                <c:pt idx="7">
                  <c:v>г. Санкт-Петербург</c:v>
                </c:pt>
                <c:pt idx="8">
                  <c:v>г. Севастополь</c:v>
                </c:pt>
                <c:pt idx="9">
                  <c:v>Ханты-Мансийский автономный округ</c:v>
                </c:pt>
                <c:pt idx="10">
                  <c:v>Ненецкий автономный округ</c:v>
                </c:pt>
                <c:pt idx="11">
                  <c:v>Ставропольский край</c:v>
                </c:pt>
                <c:pt idx="12">
                  <c:v>Курганская область</c:v>
                </c:pt>
                <c:pt idx="13">
                  <c:v>Омская область</c:v>
                </c:pt>
                <c:pt idx="14">
                  <c:v>Белгородская область</c:v>
                </c:pt>
                <c:pt idx="15">
                  <c:v>Нижегородская область</c:v>
                </c:pt>
                <c:pt idx="16">
                  <c:v>Волгоградская область</c:v>
                </c:pt>
                <c:pt idx="17">
                  <c:v>Ульяновская область</c:v>
                </c:pt>
                <c:pt idx="18">
                  <c:v>Калининградская область</c:v>
                </c:pt>
                <c:pt idx="19">
                  <c:v>Челябинская область</c:v>
                </c:pt>
                <c:pt idx="20">
                  <c:v>Ямало-Ненецкий автономный округ</c:v>
                </c:pt>
                <c:pt idx="21">
                  <c:v>Республика Башкортостан</c:v>
                </c:pt>
                <c:pt idx="22">
                  <c:v>Ивановская область</c:v>
                </c:pt>
                <c:pt idx="23">
                  <c:v>Республика Коми</c:v>
                </c:pt>
                <c:pt idx="24">
                  <c:v>Курская область</c:v>
                </c:pt>
                <c:pt idx="25">
                  <c:v>Республика Крым</c:v>
                </c:pt>
                <c:pt idx="26">
                  <c:v>Тверская область</c:v>
                </c:pt>
                <c:pt idx="27">
                  <c:v>Республика Саха (Якутия)</c:v>
                </c:pt>
                <c:pt idx="28">
                  <c:v>Хабаровский край</c:v>
                </c:pt>
                <c:pt idx="29">
                  <c:v>Орловская область</c:v>
                </c:pt>
                <c:pt idx="30">
                  <c:v>Алтайский край</c:v>
                </c:pt>
                <c:pt idx="31">
                  <c:v>Республика Мордовия</c:v>
                </c:pt>
                <c:pt idx="32">
                  <c:v>Ярославская область</c:v>
                </c:pt>
                <c:pt idx="33">
                  <c:v>Томская область</c:v>
                </c:pt>
                <c:pt idx="34">
                  <c:v>Приморский край</c:v>
                </c:pt>
                <c:pt idx="35">
                  <c:v>Владимирская область</c:v>
                </c:pt>
                <c:pt idx="36">
                  <c:v>Астраханская область</c:v>
                </c:pt>
                <c:pt idx="37">
                  <c:v>Амурская область</c:v>
                </c:pt>
                <c:pt idx="38">
                  <c:v>Кемеровская область</c:v>
                </c:pt>
                <c:pt idx="39">
                  <c:v>Чувашская Республика</c:v>
                </c:pt>
                <c:pt idx="40">
                  <c:v>Свердловская область</c:v>
                </c:pt>
                <c:pt idx="41">
                  <c:v>Тульская область</c:v>
                </c:pt>
                <c:pt idx="42">
                  <c:v>Республика Бурятия </c:v>
                </c:pt>
                <c:pt idx="43">
                  <c:v>Новосибирская область</c:v>
                </c:pt>
                <c:pt idx="44">
                  <c:v>Рязанская область</c:v>
                </c:pt>
                <c:pt idx="45">
                  <c:v>Забайкальский край</c:v>
                </c:pt>
                <c:pt idx="46">
                  <c:v>Саратовская область</c:v>
                </c:pt>
                <c:pt idx="47">
                  <c:v>Иркутская область</c:v>
                </c:pt>
                <c:pt idx="48">
                  <c:v>Республика Калмыкия</c:v>
                </c:pt>
                <c:pt idx="49">
                  <c:v>Удмуртская Республика</c:v>
                </c:pt>
                <c:pt idx="50">
                  <c:v>Республика Дагестан</c:v>
                </c:pt>
                <c:pt idx="51">
                  <c:v>Магаданская область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D16-431C-B894-B792D0B437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64915551"/>
        <c:axId val="264915967"/>
      </c:barChart>
      <c:catAx>
        <c:axId val="264915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915967"/>
        <c:crosses val="autoZero"/>
        <c:auto val="1"/>
        <c:lblAlgn val="ctr"/>
        <c:lblOffset val="100"/>
        <c:noMultiLvlLbl val="0"/>
      </c:catAx>
      <c:valAx>
        <c:axId val="26491596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4915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66389544733547"/>
          <c:y val="0"/>
          <c:w val="0.64528531840121772"/>
          <c:h val="0.14468052539879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7506561679793E-4"/>
          <c:y val="0"/>
          <c:w val="0.99913787729658787"/>
          <c:h val="0.58887742963802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Тыва</c:v>
                </c:pt>
                <c:pt idx="3">
                  <c:v>Краснодарский край</c:v>
                </c:pt>
                <c:pt idx="4">
                  <c:v>Пензенская область</c:v>
                </c:pt>
                <c:pt idx="5">
                  <c:v>Вологодская область</c:v>
                </c:pt>
                <c:pt idx="6">
                  <c:v>Тамбовская область</c:v>
                </c:pt>
                <c:pt idx="7">
                  <c:v>Московская область</c:v>
                </c:pt>
                <c:pt idx="8">
                  <c:v>Сахалинская область</c:v>
                </c:pt>
                <c:pt idx="9">
                  <c:v>Воронежская область</c:v>
                </c:pt>
                <c:pt idx="10">
                  <c:v>Ленинградская область</c:v>
                </c:pt>
                <c:pt idx="11">
                  <c:v>Республика Татарстан</c:v>
                </c:pt>
                <c:pt idx="12">
                  <c:v>г. Москва</c:v>
                </c:pt>
                <c:pt idx="13">
                  <c:v>Новгородская область</c:v>
                </c:pt>
                <c:pt idx="14">
                  <c:v>Красноярский край</c:v>
                </c:pt>
                <c:pt idx="15">
                  <c:v>Архангельская область</c:v>
                </c:pt>
                <c:pt idx="16">
                  <c:v>Оренбургская область</c:v>
                </c:pt>
                <c:pt idx="17">
                  <c:v>Хабаровский край</c:v>
                </c:pt>
                <c:pt idx="18">
                  <c:v>г. Санкт-Петербург</c:v>
                </c:pt>
                <c:pt idx="19">
                  <c:v>г. Севастополь</c:v>
                </c:pt>
                <c:pt idx="20">
                  <c:v>Ханты-Мансийский автономный округ</c:v>
                </c:pt>
                <c:pt idx="21">
                  <c:v>Липецкая область</c:v>
                </c:pt>
                <c:pt idx="22">
                  <c:v>Ненецкий автономный округ</c:v>
                </c:pt>
                <c:pt idx="23">
                  <c:v>Ставропольский край</c:v>
                </c:pt>
                <c:pt idx="24">
                  <c:v>Мурманская область</c:v>
                </c:pt>
                <c:pt idx="25">
                  <c:v>Курганская область</c:v>
                </c:pt>
                <c:pt idx="26">
                  <c:v>Омская область</c:v>
                </c:pt>
                <c:pt idx="27">
                  <c:v>Калининградская область</c:v>
                </c:pt>
                <c:pt idx="28">
                  <c:v>Белгородская область</c:v>
                </c:pt>
                <c:pt idx="29">
                  <c:v>Курская область</c:v>
                </c:pt>
                <c:pt idx="30">
                  <c:v>Нижегородская область</c:v>
                </c:pt>
                <c:pt idx="31">
                  <c:v>Волгоградская область</c:v>
                </c:pt>
                <c:pt idx="32">
                  <c:v>Челябинская область</c:v>
                </c:pt>
                <c:pt idx="33">
                  <c:v>Республика Ингушетия</c:v>
                </c:pt>
                <c:pt idx="34">
                  <c:v>Ульяновская область</c:v>
                </c:pt>
                <c:pt idx="35">
                  <c:v>Кабардино-Балкарская Республика</c:v>
                </c:pt>
                <c:pt idx="36">
                  <c:v>Республика Коми</c:v>
                </c:pt>
                <c:pt idx="37">
                  <c:v>Карачаево-Черкесская Республика</c:v>
                </c:pt>
                <c:pt idx="38">
                  <c:v>Республика Хакасия</c:v>
                </c:pt>
                <c:pt idx="39">
                  <c:v>Калужская область</c:v>
                </c:pt>
                <c:pt idx="40">
                  <c:v>Ямало-Ненецкий автономный округ</c:v>
                </c:pt>
                <c:pt idx="41">
                  <c:v>Псковская область</c:v>
                </c:pt>
                <c:pt idx="42">
                  <c:v>Республика Адыгея</c:v>
                </c:pt>
                <c:pt idx="43">
                  <c:v>Республика Башкортостан</c:v>
                </c:pt>
                <c:pt idx="44">
                  <c:v>Ивановская область</c:v>
                </c:pt>
                <c:pt idx="45">
                  <c:v>Томская область</c:v>
                </c:pt>
                <c:pt idx="46">
                  <c:v>Чеченская Республика </c:v>
                </c:pt>
                <c:pt idx="47">
                  <c:v>Костромская область</c:v>
                </c:pt>
                <c:pt idx="48">
                  <c:v>Республика Алтай </c:v>
                </c:pt>
                <c:pt idx="49">
                  <c:v>Республика Крым</c:v>
                </c:pt>
                <c:pt idx="50">
                  <c:v>Тверская область</c:v>
                </c:pt>
                <c:pt idx="51">
                  <c:v>Республика Саха (Якутия)</c:v>
                </c:pt>
                <c:pt idx="52">
                  <c:v>Приморский край</c:v>
                </c:pt>
                <c:pt idx="53">
                  <c:v>Орловская область</c:v>
                </c:pt>
                <c:pt idx="54">
                  <c:v>Алтайский край</c:v>
                </c:pt>
                <c:pt idx="55">
                  <c:v>Республика Мордовия</c:v>
                </c:pt>
                <c:pt idx="56">
                  <c:v>Ярославская область</c:v>
                </c:pt>
                <c:pt idx="57">
                  <c:v>Брянская область</c:v>
                </c:pt>
                <c:pt idx="58">
                  <c:v>Кемеровская область</c:v>
                </c:pt>
                <c:pt idx="59">
                  <c:v>Владимирская область</c:v>
                </c:pt>
                <c:pt idx="60">
                  <c:v>Астраханская область</c:v>
                </c:pt>
                <c:pt idx="61">
                  <c:v>Пермский край</c:v>
                </c:pt>
                <c:pt idx="62">
                  <c:v>Республика Карелия</c:v>
                </c:pt>
                <c:pt idx="63">
                  <c:v>Амурская область</c:v>
                </c:pt>
                <c:pt idx="64">
                  <c:v>Чувашская Республика</c:v>
                </c:pt>
                <c:pt idx="65">
                  <c:v>Чукотский автономный округ</c:v>
                </c:pt>
                <c:pt idx="66">
                  <c:v>Свердловская область</c:v>
                </c:pt>
                <c:pt idx="67">
                  <c:v>Тульская область</c:v>
                </c:pt>
                <c:pt idx="68">
                  <c:v>Смоленская область</c:v>
                </c:pt>
                <c:pt idx="69">
                  <c:v>Ростовская область</c:v>
                </c:pt>
                <c:pt idx="70">
                  <c:v>Республика Бурятия </c:v>
                </c:pt>
                <c:pt idx="71">
                  <c:v>Республика Северная Осетия - Алания</c:v>
                </c:pt>
                <c:pt idx="72">
                  <c:v>Новосибирская область</c:v>
                </c:pt>
                <c:pt idx="73">
                  <c:v>Республика Марий Эл</c:v>
                </c:pt>
                <c:pt idx="74">
                  <c:v>Рязанская область</c:v>
                </c:pt>
                <c:pt idx="75">
                  <c:v>Еврейская автономная область</c:v>
                </c:pt>
                <c:pt idx="76">
                  <c:v>Камчатский край</c:v>
                </c:pt>
                <c:pt idx="77">
                  <c:v>Иркутская область</c:v>
                </c:pt>
                <c:pt idx="78">
                  <c:v>Забайкальский край</c:v>
                </c:pt>
                <c:pt idx="79">
                  <c:v>Саратовская область</c:v>
                </c:pt>
                <c:pt idx="80">
                  <c:v>Республика Калмыкия</c:v>
                </c:pt>
                <c:pt idx="81">
                  <c:v>Удмуртская Республика</c:v>
                </c:pt>
                <c:pt idx="82">
                  <c:v>Республика Дагестан</c:v>
                </c:pt>
                <c:pt idx="83">
                  <c:v>Кировская область</c:v>
                </c:pt>
                <c:pt idx="84">
                  <c:v>Магаданская область</c:v>
                </c:pt>
              </c:strCache>
            </c:strRef>
          </c:cat>
          <c:val>
            <c:numRef>
              <c:f>Лист1!$B$2:$B$86</c:f>
              <c:numCache>
                <c:formatCode>0%</c:formatCode>
                <c:ptCount val="85"/>
                <c:pt idx="0">
                  <c:v>0.92492917847025491</c:v>
                </c:pt>
                <c:pt idx="1">
                  <c:v>0.90526315789473688</c:v>
                </c:pt>
                <c:pt idx="2">
                  <c:v>0.87861271676300579</c:v>
                </c:pt>
                <c:pt idx="3">
                  <c:v>0.81818181818181823</c:v>
                </c:pt>
                <c:pt idx="4">
                  <c:v>0.81818181818181823</c:v>
                </c:pt>
                <c:pt idx="5">
                  <c:v>0.80126099706744902</c:v>
                </c:pt>
                <c:pt idx="6">
                  <c:v>0.77981651376146788</c:v>
                </c:pt>
                <c:pt idx="7">
                  <c:v>0.75902777777777775</c:v>
                </c:pt>
                <c:pt idx="8">
                  <c:v>0.74213836477987416</c:v>
                </c:pt>
                <c:pt idx="9">
                  <c:v>0.74</c:v>
                </c:pt>
                <c:pt idx="10">
                  <c:v>0.72162162162162158</c:v>
                </c:pt>
                <c:pt idx="11">
                  <c:v>0.72031473533619461</c:v>
                </c:pt>
                <c:pt idx="12">
                  <c:v>0.69461077844311381</c:v>
                </c:pt>
                <c:pt idx="13">
                  <c:v>0.66666666666666663</c:v>
                </c:pt>
                <c:pt idx="14">
                  <c:v>0.66594360086767901</c:v>
                </c:pt>
                <c:pt idx="15">
                  <c:v>0.6467065868263473</c:v>
                </c:pt>
                <c:pt idx="16">
                  <c:v>0.60710194730813283</c:v>
                </c:pt>
                <c:pt idx="17">
                  <c:v>0.60505154639175296</c:v>
                </c:pt>
                <c:pt idx="18">
                  <c:v>0.59463087248322144</c:v>
                </c:pt>
                <c:pt idx="19">
                  <c:v>0.58823529411764708</c:v>
                </c:pt>
                <c:pt idx="20">
                  <c:v>0.5846645367412141</c:v>
                </c:pt>
                <c:pt idx="21">
                  <c:v>0.58029197080291972</c:v>
                </c:pt>
                <c:pt idx="22">
                  <c:v>0.57692307692307687</c:v>
                </c:pt>
                <c:pt idx="23">
                  <c:v>0.56714060031595581</c:v>
                </c:pt>
                <c:pt idx="24">
                  <c:v>0.55214723926380371</c:v>
                </c:pt>
                <c:pt idx="25">
                  <c:v>0.54517133956386288</c:v>
                </c:pt>
                <c:pt idx="26">
                  <c:v>0.54469273743016755</c:v>
                </c:pt>
                <c:pt idx="27">
                  <c:v>0.54892655367231602</c:v>
                </c:pt>
                <c:pt idx="28">
                  <c:v>0.53636363636363638</c:v>
                </c:pt>
                <c:pt idx="29">
                  <c:v>0.51664611590628851</c:v>
                </c:pt>
                <c:pt idx="30">
                  <c:v>0.51664611590628851</c:v>
                </c:pt>
                <c:pt idx="31">
                  <c:v>0.50347705146036159</c:v>
                </c:pt>
                <c:pt idx="32">
                  <c:v>0.50347705146036159</c:v>
                </c:pt>
                <c:pt idx="33">
                  <c:v>0.48461538461538461</c:v>
                </c:pt>
                <c:pt idx="34">
                  <c:v>0.48426150121065376</c:v>
                </c:pt>
                <c:pt idx="35">
                  <c:v>0.48301886792452831</c:v>
                </c:pt>
                <c:pt idx="36">
                  <c:v>0.48301886792452831</c:v>
                </c:pt>
                <c:pt idx="37">
                  <c:v>0.47727272727272729</c:v>
                </c:pt>
                <c:pt idx="38">
                  <c:v>0.47486033519553073</c:v>
                </c:pt>
                <c:pt idx="39">
                  <c:v>0.46704871060171921</c:v>
                </c:pt>
                <c:pt idx="40">
                  <c:v>0.45846153846153798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0-471C-A285-D4D43E8779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Тыва</c:v>
                </c:pt>
                <c:pt idx="3">
                  <c:v>Краснодарский край</c:v>
                </c:pt>
                <c:pt idx="4">
                  <c:v>Пензенская область</c:v>
                </c:pt>
                <c:pt idx="5">
                  <c:v>Вологодская область</c:v>
                </c:pt>
                <c:pt idx="6">
                  <c:v>Тамбовская область</c:v>
                </c:pt>
                <c:pt idx="7">
                  <c:v>Московская область</c:v>
                </c:pt>
                <c:pt idx="8">
                  <c:v>Сахалинская область</c:v>
                </c:pt>
                <c:pt idx="9">
                  <c:v>Воронежская область</c:v>
                </c:pt>
                <c:pt idx="10">
                  <c:v>Ленинградская область</c:v>
                </c:pt>
                <c:pt idx="11">
                  <c:v>Республика Татарстан</c:v>
                </c:pt>
                <c:pt idx="12">
                  <c:v>г. Москва</c:v>
                </c:pt>
                <c:pt idx="13">
                  <c:v>Новгородская область</c:v>
                </c:pt>
                <c:pt idx="14">
                  <c:v>Красноярский край</c:v>
                </c:pt>
                <c:pt idx="15">
                  <c:v>Архангельская область</c:v>
                </c:pt>
                <c:pt idx="16">
                  <c:v>Оренбургская область</c:v>
                </c:pt>
                <c:pt idx="17">
                  <c:v>Хабаровский край</c:v>
                </c:pt>
                <c:pt idx="18">
                  <c:v>г. Санкт-Петербург</c:v>
                </c:pt>
                <c:pt idx="19">
                  <c:v>г. Севастополь</c:v>
                </c:pt>
                <c:pt idx="20">
                  <c:v>Ханты-Мансийский автономный округ</c:v>
                </c:pt>
                <c:pt idx="21">
                  <c:v>Липецкая область</c:v>
                </c:pt>
                <c:pt idx="22">
                  <c:v>Ненецкий автономный округ</c:v>
                </c:pt>
                <c:pt idx="23">
                  <c:v>Ставропольский край</c:v>
                </c:pt>
                <c:pt idx="24">
                  <c:v>Мурманская область</c:v>
                </c:pt>
                <c:pt idx="25">
                  <c:v>Курганская область</c:v>
                </c:pt>
                <c:pt idx="26">
                  <c:v>Омская область</c:v>
                </c:pt>
                <c:pt idx="27">
                  <c:v>Калининградская область</c:v>
                </c:pt>
                <c:pt idx="28">
                  <c:v>Белгородская область</c:v>
                </c:pt>
                <c:pt idx="29">
                  <c:v>Курская область</c:v>
                </c:pt>
                <c:pt idx="30">
                  <c:v>Нижегородская область</c:v>
                </c:pt>
                <c:pt idx="31">
                  <c:v>Волгоградская область</c:v>
                </c:pt>
                <c:pt idx="32">
                  <c:v>Челябинская область</c:v>
                </c:pt>
                <c:pt idx="33">
                  <c:v>Республика Ингушетия</c:v>
                </c:pt>
                <c:pt idx="34">
                  <c:v>Ульяновская область</c:v>
                </c:pt>
                <c:pt idx="35">
                  <c:v>Кабардино-Балкарская Республика</c:v>
                </c:pt>
                <c:pt idx="36">
                  <c:v>Республика Коми</c:v>
                </c:pt>
                <c:pt idx="37">
                  <c:v>Карачаево-Черкесская Республика</c:v>
                </c:pt>
                <c:pt idx="38">
                  <c:v>Республика Хакасия</c:v>
                </c:pt>
                <c:pt idx="39">
                  <c:v>Калужская область</c:v>
                </c:pt>
                <c:pt idx="40">
                  <c:v>Ямало-Ненецкий автономный округ</c:v>
                </c:pt>
                <c:pt idx="41">
                  <c:v>Псковская область</c:v>
                </c:pt>
                <c:pt idx="42">
                  <c:v>Республика Адыгея</c:v>
                </c:pt>
                <c:pt idx="43">
                  <c:v>Республика Башкортостан</c:v>
                </c:pt>
                <c:pt idx="44">
                  <c:v>Ивановская область</c:v>
                </c:pt>
                <c:pt idx="45">
                  <c:v>Томская область</c:v>
                </c:pt>
                <c:pt idx="46">
                  <c:v>Чеченская Республика </c:v>
                </c:pt>
                <c:pt idx="47">
                  <c:v>Костромская область</c:v>
                </c:pt>
                <c:pt idx="48">
                  <c:v>Республика Алтай </c:v>
                </c:pt>
                <c:pt idx="49">
                  <c:v>Республика Крым</c:v>
                </c:pt>
                <c:pt idx="50">
                  <c:v>Тверская область</c:v>
                </c:pt>
                <c:pt idx="51">
                  <c:v>Республика Саха (Якутия)</c:v>
                </c:pt>
                <c:pt idx="52">
                  <c:v>Приморский край</c:v>
                </c:pt>
                <c:pt idx="53">
                  <c:v>Орловская область</c:v>
                </c:pt>
                <c:pt idx="54">
                  <c:v>Алтайский край</c:v>
                </c:pt>
                <c:pt idx="55">
                  <c:v>Республика Мордовия</c:v>
                </c:pt>
                <c:pt idx="56">
                  <c:v>Ярославская область</c:v>
                </c:pt>
                <c:pt idx="57">
                  <c:v>Брянская область</c:v>
                </c:pt>
                <c:pt idx="58">
                  <c:v>Кемеровская область</c:v>
                </c:pt>
                <c:pt idx="59">
                  <c:v>Владимирская область</c:v>
                </c:pt>
                <c:pt idx="60">
                  <c:v>Астраханская область</c:v>
                </c:pt>
                <c:pt idx="61">
                  <c:v>Пермский край</c:v>
                </c:pt>
                <c:pt idx="62">
                  <c:v>Республика Карелия</c:v>
                </c:pt>
                <c:pt idx="63">
                  <c:v>Амурская область</c:v>
                </c:pt>
                <c:pt idx="64">
                  <c:v>Чувашская Республика</c:v>
                </c:pt>
                <c:pt idx="65">
                  <c:v>Чукотский автономный округ</c:v>
                </c:pt>
                <c:pt idx="66">
                  <c:v>Свердловская область</c:v>
                </c:pt>
                <c:pt idx="67">
                  <c:v>Тульская область</c:v>
                </c:pt>
                <c:pt idx="68">
                  <c:v>Смоленская область</c:v>
                </c:pt>
                <c:pt idx="69">
                  <c:v>Ростовская область</c:v>
                </c:pt>
                <c:pt idx="70">
                  <c:v>Республика Бурятия </c:v>
                </c:pt>
                <c:pt idx="71">
                  <c:v>Республика Северная Осетия - Алания</c:v>
                </c:pt>
                <c:pt idx="72">
                  <c:v>Новосибирская область</c:v>
                </c:pt>
                <c:pt idx="73">
                  <c:v>Республика Марий Эл</c:v>
                </c:pt>
                <c:pt idx="74">
                  <c:v>Рязанская область</c:v>
                </c:pt>
                <c:pt idx="75">
                  <c:v>Еврейская автономная область</c:v>
                </c:pt>
                <c:pt idx="76">
                  <c:v>Камчатский край</c:v>
                </c:pt>
                <c:pt idx="77">
                  <c:v>Иркутская область</c:v>
                </c:pt>
                <c:pt idx="78">
                  <c:v>Забайкальский край</c:v>
                </c:pt>
                <c:pt idx="79">
                  <c:v>Саратовская область</c:v>
                </c:pt>
                <c:pt idx="80">
                  <c:v>Республика Калмыкия</c:v>
                </c:pt>
                <c:pt idx="81">
                  <c:v>Удмуртская Республика</c:v>
                </c:pt>
                <c:pt idx="82">
                  <c:v>Республика Дагестан</c:v>
                </c:pt>
                <c:pt idx="83">
                  <c:v>Кировская область</c:v>
                </c:pt>
                <c:pt idx="84">
                  <c:v>Магаданская область</c:v>
                </c:pt>
              </c:strCache>
            </c:strRef>
          </c:cat>
          <c:val>
            <c:numRef>
              <c:f>Лист1!$C$2:$C$86</c:f>
              <c:numCache>
                <c:formatCode>General</c:formatCode>
                <c:ptCount val="85"/>
                <c:pt idx="41" formatCode="0%">
                  <c:v>0.44444444444444442</c:v>
                </c:pt>
                <c:pt idx="42" formatCode="0%">
                  <c:v>0.41304347826086957</c:v>
                </c:pt>
                <c:pt idx="43" formatCode="0%">
                  <c:v>0.40214888718342284</c:v>
                </c:pt>
                <c:pt idx="44" formatCode="0%">
                  <c:v>0.38661710037174724</c:v>
                </c:pt>
                <c:pt idx="45" formatCode="0%">
                  <c:v>0.3745928338762215</c:v>
                </c:pt>
                <c:pt idx="46" formatCode="0%">
                  <c:v>0.3733826247689464</c:v>
                </c:pt>
                <c:pt idx="47" formatCode="0%">
                  <c:v>0.36900369003690037</c:v>
                </c:pt>
                <c:pt idx="48" formatCode="0%">
                  <c:v>0.36363636363636365</c:v>
                </c:pt>
                <c:pt idx="49" formatCode="0%">
                  <c:v>0.3541284403669725</c:v>
                </c:pt>
                <c:pt idx="50" formatCode="0%">
                  <c:v>0.33958333333333335</c:v>
                </c:pt>
                <c:pt idx="51" formatCode="0%">
                  <c:v>0.3359872611464968</c:v>
                </c:pt>
                <c:pt idx="52" formatCode="0%">
                  <c:v>0.3295668549905838</c:v>
                </c:pt>
                <c:pt idx="53" formatCode="0%">
                  <c:v>0.32681564245810057</c:v>
                </c:pt>
                <c:pt idx="54" formatCode="0%">
                  <c:v>0.3235294117647059</c:v>
                </c:pt>
                <c:pt idx="55" formatCode="0%">
                  <c:v>0.31889763779527558</c:v>
                </c:pt>
                <c:pt idx="56" formatCode="0%">
                  <c:v>0.31853785900783288</c:v>
                </c:pt>
                <c:pt idx="57" formatCode="0%">
                  <c:v>0.29872881355932202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9B-4F30-B497-05D87BEBAF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Тыва</c:v>
                </c:pt>
                <c:pt idx="3">
                  <c:v>Краснодарский край</c:v>
                </c:pt>
                <c:pt idx="4">
                  <c:v>Пензенская область</c:v>
                </c:pt>
                <c:pt idx="5">
                  <c:v>Вологодская область</c:v>
                </c:pt>
                <c:pt idx="6">
                  <c:v>Тамбовская область</c:v>
                </c:pt>
                <c:pt idx="7">
                  <c:v>Московская область</c:v>
                </c:pt>
                <c:pt idx="8">
                  <c:v>Сахалинская область</c:v>
                </c:pt>
                <c:pt idx="9">
                  <c:v>Воронежская область</c:v>
                </c:pt>
                <c:pt idx="10">
                  <c:v>Ленинградская область</c:v>
                </c:pt>
                <c:pt idx="11">
                  <c:v>Республика Татарстан</c:v>
                </c:pt>
                <c:pt idx="12">
                  <c:v>г. Москва</c:v>
                </c:pt>
                <c:pt idx="13">
                  <c:v>Новгородская область</c:v>
                </c:pt>
                <c:pt idx="14">
                  <c:v>Красноярский край</c:v>
                </c:pt>
                <c:pt idx="15">
                  <c:v>Архангельская область</c:v>
                </c:pt>
                <c:pt idx="16">
                  <c:v>Оренбургская область</c:v>
                </c:pt>
                <c:pt idx="17">
                  <c:v>Хабаровский край</c:v>
                </c:pt>
                <c:pt idx="18">
                  <c:v>г. Санкт-Петербург</c:v>
                </c:pt>
                <c:pt idx="19">
                  <c:v>г. Севастополь</c:v>
                </c:pt>
                <c:pt idx="20">
                  <c:v>Ханты-Мансийский автономный округ</c:v>
                </c:pt>
                <c:pt idx="21">
                  <c:v>Липецкая область</c:v>
                </c:pt>
                <c:pt idx="22">
                  <c:v>Ненецкий автономный округ</c:v>
                </c:pt>
                <c:pt idx="23">
                  <c:v>Ставропольский край</c:v>
                </c:pt>
                <c:pt idx="24">
                  <c:v>Мурманская область</c:v>
                </c:pt>
                <c:pt idx="25">
                  <c:v>Курганская область</c:v>
                </c:pt>
                <c:pt idx="26">
                  <c:v>Омская область</c:v>
                </c:pt>
                <c:pt idx="27">
                  <c:v>Калининградская область</c:v>
                </c:pt>
                <c:pt idx="28">
                  <c:v>Белгородская область</c:v>
                </c:pt>
                <c:pt idx="29">
                  <c:v>Курская область</c:v>
                </c:pt>
                <c:pt idx="30">
                  <c:v>Нижегородская область</c:v>
                </c:pt>
                <c:pt idx="31">
                  <c:v>Волгоградская область</c:v>
                </c:pt>
                <c:pt idx="32">
                  <c:v>Челябинская область</c:v>
                </c:pt>
                <c:pt idx="33">
                  <c:v>Республика Ингушетия</c:v>
                </c:pt>
                <c:pt idx="34">
                  <c:v>Ульяновская область</c:v>
                </c:pt>
                <c:pt idx="35">
                  <c:v>Кабардино-Балкарская Республика</c:v>
                </c:pt>
                <c:pt idx="36">
                  <c:v>Республика Коми</c:v>
                </c:pt>
                <c:pt idx="37">
                  <c:v>Карачаево-Черкесская Республика</c:v>
                </c:pt>
                <c:pt idx="38">
                  <c:v>Республика Хакасия</c:v>
                </c:pt>
                <c:pt idx="39">
                  <c:v>Калужская область</c:v>
                </c:pt>
                <c:pt idx="40">
                  <c:v>Ямало-Ненецкий автономный округ</c:v>
                </c:pt>
                <c:pt idx="41">
                  <c:v>Псковская область</c:v>
                </c:pt>
                <c:pt idx="42">
                  <c:v>Республика Адыгея</c:v>
                </c:pt>
                <c:pt idx="43">
                  <c:v>Республика Башкортостан</c:v>
                </c:pt>
                <c:pt idx="44">
                  <c:v>Ивановская область</c:v>
                </c:pt>
                <c:pt idx="45">
                  <c:v>Томская область</c:v>
                </c:pt>
                <c:pt idx="46">
                  <c:v>Чеченская Республика </c:v>
                </c:pt>
                <c:pt idx="47">
                  <c:v>Костромская область</c:v>
                </c:pt>
                <c:pt idx="48">
                  <c:v>Республика Алтай </c:v>
                </c:pt>
                <c:pt idx="49">
                  <c:v>Республика Крым</c:v>
                </c:pt>
                <c:pt idx="50">
                  <c:v>Тверская область</c:v>
                </c:pt>
                <c:pt idx="51">
                  <c:v>Республика Саха (Якутия)</c:v>
                </c:pt>
                <c:pt idx="52">
                  <c:v>Приморский край</c:v>
                </c:pt>
                <c:pt idx="53">
                  <c:v>Орловская область</c:v>
                </c:pt>
                <c:pt idx="54">
                  <c:v>Алтайский край</c:v>
                </c:pt>
                <c:pt idx="55">
                  <c:v>Республика Мордовия</c:v>
                </c:pt>
                <c:pt idx="56">
                  <c:v>Ярославская область</c:v>
                </c:pt>
                <c:pt idx="57">
                  <c:v>Брянская область</c:v>
                </c:pt>
                <c:pt idx="58">
                  <c:v>Кемеровская область</c:v>
                </c:pt>
                <c:pt idx="59">
                  <c:v>Владимирская область</c:v>
                </c:pt>
                <c:pt idx="60">
                  <c:v>Астраханская область</c:v>
                </c:pt>
                <c:pt idx="61">
                  <c:v>Пермский край</c:v>
                </c:pt>
                <c:pt idx="62">
                  <c:v>Республика Карелия</c:v>
                </c:pt>
                <c:pt idx="63">
                  <c:v>Амурская область</c:v>
                </c:pt>
                <c:pt idx="64">
                  <c:v>Чувашская Республика</c:v>
                </c:pt>
                <c:pt idx="65">
                  <c:v>Чукотский автономный округ</c:v>
                </c:pt>
                <c:pt idx="66">
                  <c:v>Свердловская область</c:v>
                </c:pt>
                <c:pt idx="67">
                  <c:v>Тульская область</c:v>
                </c:pt>
                <c:pt idx="68">
                  <c:v>Смоленская область</c:v>
                </c:pt>
                <c:pt idx="69">
                  <c:v>Ростовская область</c:v>
                </c:pt>
                <c:pt idx="70">
                  <c:v>Республика Бурятия </c:v>
                </c:pt>
                <c:pt idx="71">
                  <c:v>Республика Северная Осетия - Алания</c:v>
                </c:pt>
                <c:pt idx="72">
                  <c:v>Новосибирская область</c:v>
                </c:pt>
                <c:pt idx="73">
                  <c:v>Республика Марий Эл</c:v>
                </c:pt>
                <c:pt idx="74">
                  <c:v>Рязанская область</c:v>
                </c:pt>
                <c:pt idx="75">
                  <c:v>Еврейская автономная область</c:v>
                </c:pt>
                <c:pt idx="76">
                  <c:v>Камчатский край</c:v>
                </c:pt>
                <c:pt idx="77">
                  <c:v>Иркутская область</c:v>
                </c:pt>
                <c:pt idx="78">
                  <c:v>Забайкальский край</c:v>
                </c:pt>
                <c:pt idx="79">
                  <c:v>Саратовская область</c:v>
                </c:pt>
                <c:pt idx="80">
                  <c:v>Республика Калмыкия</c:v>
                </c:pt>
                <c:pt idx="81">
                  <c:v>Удмуртская Республика</c:v>
                </c:pt>
                <c:pt idx="82">
                  <c:v>Республика Дагестан</c:v>
                </c:pt>
                <c:pt idx="83">
                  <c:v>Кировская область</c:v>
                </c:pt>
                <c:pt idx="84">
                  <c:v>Магаданская область</c:v>
                </c:pt>
              </c:strCache>
            </c:strRef>
          </c:cat>
          <c:val>
            <c:numRef>
              <c:f>Лист1!$D$2:$D$86</c:f>
              <c:numCache>
                <c:formatCode>General</c:formatCode>
                <c:ptCount val="85"/>
                <c:pt idx="58" formatCode="0%">
                  <c:v>0.28997289972899731</c:v>
                </c:pt>
                <c:pt idx="59" formatCode="0%">
                  <c:v>0.28997289972899731</c:v>
                </c:pt>
                <c:pt idx="60" formatCode="0%">
                  <c:v>0.28185328185328185</c:v>
                </c:pt>
                <c:pt idx="61" formatCode="0%">
                  <c:v>0.27058823529411763</c:v>
                </c:pt>
                <c:pt idx="62" formatCode="0%">
                  <c:v>0.26903553299492383</c:v>
                </c:pt>
                <c:pt idx="63" formatCode="0%">
                  <c:v>0.26440677966101694</c:v>
                </c:pt>
                <c:pt idx="64" formatCode="0%">
                  <c:v>0.23970944309927361</c:v>
                </c:pt>
                <c:pt idx="65" formatCode="0%">
                  <c:v>0.23809523809523808</c:v>
                </c:pt>
                <c:pt idx="66" formatCode="0%">
                  <c:v>0.23809523809523808</c:v>
                </c:pt>
                <c:pt idx="67" formatCode="0%">
                  <c:v>0.23678646934460887</c:v>
                </c:pt>
                <c:pt idx="68" formatCode="0%">
                  <c:v>0.22222222222222221</c:v>
                </c:pt>
                <c:pt idx="69" formatCode="0%">
                  <c:v>0.22222222222222221</c:v>
                </c:pt>
                <c:pt idx="70" formatCode="0%">
                  <c:v>0.17737288135593199</c:v>
                </c:pt>
                <c:pt idx="71" formatCode="0%">
                  <c:v>0.1693121693121693</c:v>
                </c:pt>
                <c:pt idx="72" formatCode="0%">
                  <c:v>0.16</c:v>
                </c:pt>
                <c:pt idx="73" formatCode="0%">
                  <c:v>0.15810276679841898</c:v>
                </c:pt>
                <c:pt idx="74" formatCode="0%">
                  <c:v>0.15151515151515152</c:v>
                </c:pt>
                <c:pt idx="75" formatCode="0%">
                  <c:v>0.140625</c:v>
                </c:pt>
                <c:pt idx="76" formatCode="0%">
                  <c:v>0.13223140495867769</c:v>
                </c:pt>
                <c:pt idx="77" formatCode="0%">
                  <c:v>9.6774193548387094E-2</c:v>
                </c:pt>
                <c:pt idx="78" formatCode="0%">
                  <c:v>9.6774193548387094E-2</c:v>
                </c:pt>
                <c:pt idx="79" formatCode="0%">
                  <c:v>6.6006600660066E-2</c:v>
                </c:pt>
                <c:pt idx="80" formatCode="0%">
                  <c:v>5.5555555555555552E-2</c:v>
                </c:pt>
                <c:pt idx="81" formatCode="0%">
                  <c:v>2.4778761061946902E-2</c:v>
                </c:pt>
                <c:pt idx="82" formatCode="0%">
                  <c:v>2.4390243902439025E-2</c:v>
                </c:pt>
                <c:pt idx="83" formatCode="0%">
                  <c:v>1.5384615384615385E-2</c:v>
                </c:pt>
                <c:pt idx="84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9B-4F30-B497-05D87BEBAF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2873904"/>
        <c:axId val="412860592"/>
      </c:barChart>
      <c:catAx>
        <c:axId val="41287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2860592"/>
        <c:crosses val="autoZero"/>
        <c:auto val="1"/>
        <c:lblAlgn val="ctr"/>
        <c:lblOffset val="100"/>
        <c:noMultiLvlLbl val="0"/>
      </c:catAx>
      <c:valAx>
        <c:axId val="4128605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41287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7506561679793E-4"/>
          <c:y val="0"/>
          <c:w val="0.99913787729658787"/>
          <c:h val="0.58887742963802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Лист1!$A$2:$A$42</c:f>
              <c:strCache>
                <c:ptCount val="41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Тыва</c:v>
                </c:pt>
                <c:pt idx="3">
                  <c:v>Краснодарский край</c:v>
                </c:pt>
                <c:pt idx="4">
                  <c:v>Пензенская область</c:v>
                </c:pt>
                <c:pt idx="5">
                  <c:v>Вологодская область</c:v>
                </c:pt>
                <c:pt idx="6">
                  <c:v>Тамбовская область</c:v>
                </c:pt>
                <c:pt idx="7">
                  <c:v>Московская область</c:v>
                </c:pt>
                <c:pt idx="8">
                  <c:v>Сахалинская область</c:v>
                </c:pt>
                <c:pt idx="9">
                  <c:v>Воронежская область</c:v>
                </c:pt>
                <c:pt idx="10">
                  <c:v>Ленинградская область</c:v>
                </c:pt>
                <c:pt idx="11">
                  <c:v>Республика Татарстан</c:v>
                </c:pt>
                <c:pt idx="12">
                  <c:v>г. Москва</c:v>
                </c:pt>
                <c:pt idx="13">
                  <c:v>Новгородская область</c:v>
                </c:pt>
                <c:pt idx="14">
                  <c:v>Красноярский край</c:v>
                </c:pt>
                <c:pt idx="15">
                  <c:v>Архангельская область</c:v>
                </c:pt>
                <c:pt idx="16">
                  <c:v>Оренбургская область</c:v>
                </c:pt>
                <c:pt idx="17">
                  <c:v>Хабаровский край</c:v>
                </c:pt>
                <c:pt idx="18">
                  <c:v>г. Санкт-Петербург</c:v>
                </c:pt>
                <c:pt idx="19">
                  <c:v>г. Севастополь</c:v>
                </c:pt>
                <c:pt idx="20">
                  <c:v>Ханты-Мансийский автономный округ</c:v>
                </c:pt>
                <c:pt idx="21">
                  <c:v>Липецкая область</c:v>
                </c:pt>
                <c:pt idx="22">
                  <c:v>Ненецкий автономный округ</c:v>
                </c:pt>
                <c:pt idx="23">
                  <c:v>Ставропольский край</c:v>
                </c:pt>
                <c:pt idx="24">
                  <c:v>Мурманская область</c:v>
                </c:pt>
                <c:pt idx="25">
                  <c:v>Курганская область</c:v>
                </c:pt>
                <c:pt idx="26">
                  <c:v>Омская область</c:v>
                </c:pt>
                <c:pt idx="27">
                  <c:v>Калининградская область</c:v>
                </c:pt>
                <c:pt idx="28">
                  <c:v>Белгородская область</c:v>
                </c:pt>
                <c:pt idx="29">
                  <c:v>Курская область</c:v>
                </c:pt>
                <c:pt idx="30">
                  <c:v>Нижегородская область</c:v>
                </c:pt>
                <c:pt idx="31">
                  <c:v>Волгоградская область</c:v>
                </c:pt>
                <c:pt idx="32">
                  <c:v>Челябинская область</c:v>
                </c:pt>
                <c:pt idx="33">
                  <c:v>Республика Ингушетия</c:v>
                </c:pt>
                <c:pt idx="34">
                  <c:v>Ульяновская область</c:v>
                </c:pt>
                <c:pt idx="35">
                  <c:v>Кабардино-Балкарская Республика</c:v>
                </c:pt>
                <c:pt idx="36">
                  <c:v>Республика Коми</c:v>
                </c:pt>
                <c:pt idx="37">
                  <c:v>Карачаево-Черкесская Республика</c:v>
                </c:pt>
                <c:pt idx="38">
                  <c:v>Республика Хакасия</c:v>
                </c:pt>
                <c:pt idx="39">
                  <c:v>Калужская область</c:v>
                </c:pt>
                <c:pt idx="40">
                  <c:v>Ямало-Ненецкий автономный округ</c:v>
                </c:pt>
              </c:strCache>
            </c:strRef>
          </c:cat>
          <c:val>
            <c:numRef>
              <c:f>Лист1!$B$2:$B$42</c:f>
              <c:numCache>
                <c:formatCode>0%</c:formatCode>
                <c:ptCount val="41"/>
                <c:pt idx="0">
                  <c:v>0.92492917847025491</c:v>
                </c:pt>
                <c:pt idx="1">
                  <c:v>0.90526315789473688</c:v>
                </c:pt>
                <c:pt idx="2">
                  <c:v>0.87861271676300579</c:v>
                </c:pt>
                <c:pt idx="3">
                  <c:v>0.81818181818181823</c:v>
                </c:pt>
                <c:pt idx="4">
                  <c:v>0.81818181818181823</c:v>
                </c:pt>
                <c:pt idx="5">
                  <c:v>0.80126099706744902</c:v>
                </c:pt>
                <c:pt idx="6">
                  <c:v>0.77981651376146788</c:v>
                </c:pt>
                <c:pt idx="7">
                  <c:v>0.75902777777777775</c:v>
                </c:pt>
                <c:pt idx="8">
                  <c:v>0.74213836477987416</c:v>
                </c:pt>
                <c:pt idx="9">
                  <c:v>0.74</c:v>
                </c:pt>
                <c:pt idx="10">
                  <c:v>0.72162162162162158</c:v>
                </c:pt>
                <c:pt idx="11">
                  <c:v>0.72031473533619461</c:v>
                </c:pt>
                <c:pt idx="12">
                  <c:v>0.69461077844311381</c:v>
                </c:pt>
                <c:pt idx="13">
                  <c:v>0.66666666666666663</c:v>
                </c:pt>
                <c:pt idx="14">
                  <c:v>0.66594360086767901</c:v>
                </c:pt>
                <c:pt idx="15">
                  <c:v>0.6467065868263473</c:v>
                </c:pt>
                <c:pt idx="16">
                  <c:v>0.60710194730813283</c:v>
                </c:pt>
                <c:pt idx="17">
                  <c:v>0.59710194730813304</c:v>
                </c:pt>
                <c:pt idx="18">
                  <c:v>0.59463087248322144</c:v>
                </c:pt>
                <c:pt idx="19">
                  <c:v>0.58823529411764708</c:v>
                </c:pt>
                <c:pt idx="20">
                  <c:v>0.5846645367412141</c:v>
                </c:pt>
                <c:pt idx="21">
                  <c:v>0.58029197080291972</c:v>
                </c:pt>
                <c:pt idx="22">
                  <c:v>0.57692307692307687</c:v>
                </c:pt>
                <c:pt idx="23">
                  <c:v>0.56714060031595581</c:v>
                </c:pt>
                <c:pt idx="24">
                  <c:v>0.55214723926380371</c:v>
                </c:pt>
                <c:pt idx="25">
                  <c:v>0.54517133956386288</c:v>
                </c:pt>
                <c:pt idx="26">
                  <c:v>0.54469273743016755</c:v>
                </c:pt>
                <c:pt idx="27">
                  <c:v>0.54469273743016755</c:v>
                </c:pt>
                <c:pt idx="28">
                  <c:v>0.53636363636363638</c:v>
                </c:pt>
                <c:pt idx="29">
                  <c:v>0.51664611590628851</c:v>
                </c:pt>
                <c:pt idx="30">
                  <c:v>0.51664611590628851</c:v>
                </c:pt>
                <c:pt idx="31">
                  <c:v>0.50347705146036159</c:v>
                </c:pt>
                <c:pt idx="32">
                  <c:v>0.50347705146036159</c:v>
                </c:pt>
                <c:pt idx="33">
                  <c:v>0.48347705146036202</c:v>
                </c:pt>
                <c:pt idx="34">
                  <c:v>0.48347705146036202</c:v>
                </c:pt>
                <c:pt idx="35">
                  <c:v>0.48347705146036202</c:v>
                </c:pt>
                <c:pt idx="36">
                  <c:v>0.48347705146036202</c:v>
                </c:pt>
                <c:pt idx="37">
                  <c:v>0.48347705146036202</c:v>
                </c:pt>
                <c:pt idx="38">
                  <c:v>0.47347705146036201</c:v>
                </c:pt>
                <c:pt idx="39">
                  <c:v>0.47347705146036201</c:v>
                </c:pt>
                <c:pt idx="40">
                  <c:v>0.463477051460362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0-471C-A285-D4D43E8779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Лист1!$A$2:$A$42</c:f>
              <c:strCache>
                <c:ptCount val="41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Тыва</c:v>
                </c:pt>
                <c:pt idx="3">
                  <c:v>Краснодарский край</c:v>
                </c:pt>
                <c:pt idx="4">
                  <c:v>Пензенская область</c:v>
                </c:pt>
                <c:pt idx="5">
                  <c:v>Вологодская область</c:v>
                </c:pt>
                <c:pt idx="6">
                  <c:v>Тамбовская область</c:v>
                </c:pt>
                <c:pt idx="7">
                  <c:v>Московская область</c:v>
                </c:pt>
                <c:pt idx="8">
                  <c:v>Сахалинская область</c:v>
                </c:pt>
                <c:pt idx="9">
                  <c:v>Воронежская область</c:v>
                </c:pt>
                <c:pt idx="10">
                  <c:v>Ленинградская область</c:v>
                </c:pt>
                <c:pt idx="11">
                  <c:v>Республика Татарстан</c:v>
                </c:pt>
                <c:pt idx="12">
                  <c:v>г. Москва</c:v>
                </c:pt>
                <c:pt idx="13">
                  <c:v>Новгородская область</c:v>
                </c:pt>
                <c:pt idx="14">
                  <c:v>Красноярский край</c:v>
                </c:pt>
                <c:pt idx="15">
                  <c:v>Архангельская область</c:v>
                </c:pt>
                <c:pt idx="16">
                  <c:v>Оренбургская область</c:v>
                </c:pt>
                <c:pt idx="17">
                  <c:v>Хабаровский край</c:v>
                </c:pt>
                <c:pt idx="18">
                  <c:v>г. Санкт-Петербург</c:v>
                </c:pt>
                <c:pt idx="19">
                  <c:v>г. Севастополь</c:v>
                </c:pt>
                <c:pt idx="20">
                  <c:v>Ханты-Мансийский автономный округ</c:v>
                </c:pt>
                <c:pt idx="21">
                  <c:v>Липецкая область</c:v>
                </c:pt>
                <c:pt idx="22">
                  <c:v>Ненецкий автономный округ</c:v>
                </c:pt>
                <c:pt idx="23">
                  <c:v>Ставропольский край</c:v>
                </c:pt>
                <c:pt idx="24">
                  <c:v>Мурманская область</c:v>
                </c:pt>
                <c:pt idx="25">
                  <c:v>Курганская область</c:v>
                </c:pt>
                <c:pt idx="26">
                  <c:v>Омская область</c:v>
                </c:pt>
                <c:pt idx="27">
                  <c:v>Калининградская область</c:v>
                </c:pt>
                <c:pt idx="28">
                  <c:v>Белгородская область</c:v>
                </c:pt>
                <c:pt idx="29">
                  <c:v>Курская область</c:v>
                </c:pt>
                <c:pt idx="30">
                  <c:v>Нижегородская область</c:v>
                </c:pt>
                <c:pt idx="31">
                  <c:v>Волгоградская область</c:v>
                </c:pt>
                <c:pt idx="32">
                  <c:v>Челябинская область</c:v>
                </c:pt>
                <c:pt idx="33">
                  <c:v>Республика Ингушетия</c:v>
                </c:pt>
                <c:pt idx="34">
                  <c:v>Ульяновская область</c:v>
                </c:pt>
                <c:pt idx="35">
                  <c:v>Кабардино-Балкарская Республика</c:v>
                </c:pt>
                <c:pt idx="36">
                  <c:v>Республика Коми</c:v>
                </c:pt>
                <c:pt idx="37">
                  <c:v>Карачаево-Черкесская Республика</c:v>
                </c:pt>
                <c:pt idx="38">
                  <c:v>Республика Хакасия</c:v>
                </c:pt>
                <c:pt idx="39">
                  <c:v>Калужская область</c:v>
                </c:pt>
                <c:pt idx="40">
                  <c:v>Ямало-Ненецкий автономный округ</c:v>
                </c:pt>
              </c:strCache>
            </c:strRef>
          </c:cat>
          <c:val>
            <c:numRef>
              <c:f>Лист1!$C$2:$C$42</c:f>
              <c:numCache>
                <c:formatCode>General</c:formatCode>
                <c:ptCount val="41"/>
              </c:numCache>
            </c:numRef>
          </c:val>
          <c:extLst>
            <c:ext xmlns:c16="http://schemas.microsoft.com/office/drawing/2014/chart" uri="{C3380CC4-5D6E-409C-BE32-E72D297353CC}">
              <c16:uniqueId val="{00000001-DE9B-4F30-B497-05D87BEBAF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Лист1!$A$2:$A$42</c:f>
              <c:strCache>
                <c:ptCount val="41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Тыва</c:v>
                </c:pt>
                <c:pt idx="3">
                  <c:v>Краснодарский край</c:v>
                </c:pt>
                <c:pt idx="4">
                  <c:v>Пензенская область</c:v>
                </c:pt>
                <c:pt idx="5">
                  <c:v>Вологодская область</c:v>
                </c:pt>
                <c:pt idx="6">
                  <c:v>Тамбовская область</c:v>
                </c:pt>
                <c:pt idx="7">
                  <c:v>Московская область</c:v>
                </c:pt>
                <c:pt idx="8">
                  <c:v>Сахалинская область</c:v>
                </c:pt>
                <c:pt idx="9">
                  <c:v>Воронежская область</c:v>
                </c:pt>
                <c:pt idx="10">
                  <c:v>Ленинградская область</c:v>
                </c:pt>
                <c:pt idx="11">
                  <c:v>Республика Татарстан</c:v>
                </c:pt>
                <c:pt idx="12">
                  <c:v>г. Москва</c:v>
                </c:pt>
                <c:pt idx="13">
                  <c:v>Новгородская область</c:v>
                </c:pt>
                <c:pt idx="14">
                  <c:v>Красноярский край</c:v>
                </c:pt>
                <c:pt idx="15">
                  <c:v>Архангельская область</c:v>
                </c:pt>
                <c:pt idx="16">
                  <c:v>Оренбургская область</c:v>
                </c:pt>
                <c:pt idx="17">
                  <c:v>Хабаровский край</c:v>
                </c:pt>
                <c:pt idx="18">
                  <c:v>г. Санкт-Петербург</c:v>
                </c:pt>
                <c:pt idx="19">
                  <c:v>г. Севастополь</c:v>
                </c:pt>
                <c:pt idx="20">
                  <c:v>Ханты-Мансийский автономный округ</c:v>
                </c:pt>
                <c:pt idx="21">
                  <c:v>Липецкая область</c:v>
                </c:pt>
                <c:pt idx="22">
                  <c:v>Ненецкий автономный округ</c:v>
                </c:pt>
                <c:pt idx="23">
                  <c:v>Ставропольский край</c:v>
                </c:pt>
                <c:pt idx="24">
                  <c:v>Мурманская область</c:v>
                </c:pt>
                <c:pt idx="25">
                  <c:v>Курганская область</c:v>
                </c:pt>
                <c:pt idx="26">
                  <c:v>Омская область</c:v>
                </c:pt>
                <c:pt idx="27">
                  <c:v>Калининградская область</c:v>
                </c:pt>
                <c:pt idx="28">
                  <c:v>Белгородская область</c:v>
                </c:pt>
                <c:pt idx="29">
                  <c:v>Курская область</c:v>
                </c:pt>
                <c:pt idx="30">
                  <c:v>Нижегородская область</c:v>
                </c:pt>
                <c:pt idx="31">
                  <c:v>Волгоградская область</c:v>
                </c:pt>
                <c:pt idx="32">
                  <c:v>Челябинская область</c:v>
                </c:pt>
                <c:pt idx="33">
                  <c:v>Республика Ингушетия</c:v>
                </c:pt>
                <c:pt idx="34">
                  <c:v>Ульяновская область</c:v>
                </c:pt>
                <c:pt idx="35">
                  <c:v>Кабардино-Балкарская Республика</c:v>
                </c:pt>
                <c:pt idx="36">
                  <c:v>Республика Коми</c:v>
                </c:pt>
                <c:pt idx="37">
                  <c:v>Карачаево-Черкесская Республика</c:v>
                </c:pt>
                <c:pt idx="38">
                  <c:v>Республика Хакасия</c:v>
                </c:pt>
                <c:pt idx="39">
                  <c:v>Калужская область</c:v>
                </c:pt>
                <c:pt idx="40">
                  <c:v>Ямало-Ненецкий автономный округ</c:v>
                </c:pt>
              </c:strCache>
            </c:strRef>
          </c:cat>
          <c:val>
            <c:numRef>
              <c:f>Лист1!$D$2:$D$42</c:f>
              <c:numCache>
                <c:formatCode>General</c:formatCode>
                <c:ptCount val="41"/>
              </c:numCache>
            </c:numRef>
          </c:val>
          <c:extLst>
            <c:ext xmlns:c16="http://schemas.microsoft.com/office/drawing/2014/chart" uri="{C3380CC4-5D6E-409C-BE32-E72D297353CC}">
              <c16:uniqueId val="{00000002-DE9B-4F30-B497-05D87BEBAF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2873904"/>
        <c:axId val="412860592"/>
      </c:barChart>
      <c:catAx>
        <c:axId val="41287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2860592"/>
        <c:crosses val="autoZero"/>
        <c:auto val="1"/>
        <c:lblAlgn val="ctr"/>
        <c:lblOffset val="100"/>
        <c:noMultiLvlLbl val="0"/>
      </c:catAx>
      <c:valAx>
        <c:axId val="4128605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41287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7506561679793E-4"/>
          <c:y val="0"/>
          <c:w val="0.99913787729658787"/>
          <c:h val="0.58887742963802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Псковская область</c:v>
                </c:pt>
                <c:pt idx="1">
                  <c:v>Республика Адыгея</c:v>
                </c:pt>
                <c:pt idx="2">
                  <c:v>Республика Башкортостан</c:v>
                </c:pt>
                <c:pt idx="3">
                  <c:v>Ивановская область</c:v>
                </c:pt>
                <c:pt idx="4">
                  <c:v>Томская область</c:v>
                </c:pt>
                <c:pt idx="5">
                  <c:v>Чеченская Республика </c:v>
                </c:pt>
                <c:pt idx="6">
                  <c:v>Костромская область</c:v>
                </c:pt>
                <c:pt idx="7">
                  <c:v>Республика Алтай </c:v>
                </c:pt>
                <c:pt idx="8">
                  <c:v>Республика Крым</c:v>
                </c:pt>
                <c:pt idx="9">
                  <c:v>Тверская область</c:v>
                </c:pt>
                <c:pt idx="10">
                  <c:v>Республика Саха (Якутия)</c:v>
                </c:pt>
                <c:pt idx="11">
                  <c:v>Приморский край</c:v>
                </c:pt>
                <c:pt idx="12">
                  <c:v>Орловская область</c:v>
                </c:pt>
                <c:pt idx="13">
                  <c:v>Алтайский край</c:v>
                </c:pt>
                <c:pt idx="14">
                  <c:v>Республика Мордовия</c:v>
                </c:pt>
                <c:pt idx="15">
                  <c:v>Ярославская область</c:v>
                </c:pt>
                <c:pt idx="16">
                  <c:v>Брянская область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0-5930-471C-A285-D4D43E8779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Псковская область</c:v>
                </c:pt>
                <c:pt idx="1">
                  <c:v>Республика Адыгея</c:v>
                </c:pt>
                <c:pt idx="2">
                  <c:v>Республика Башкортостан</c:v>
                </c:pt>
                <c:pt idx="3">
                  <c:v>Ивановская область</c:v>
                </c:pt>
                <c:pt idx="4">
                  <c:v>Томская область</c:v>
                </c:pt>
                <c:pt idx="5">
                  <c:v>Чеченская Республика </c:v>
                </c:pt>
                <c:pt idx="6">
                  <c:v>Костромская область</c:v>
                </c:pt>
                <c:pt idx="7">
                  <c:v>Республика Алтай </c:v>
                </c:pt>
                <c:pt idx="8">
                  <c:v>Республика Крым</c:v>
                </c:pt>
                <c:pt idx="9">
                  <c:v>Тверская область</c:v>
                </c:pt>
                <c:pt idx="10">
                  <c:v>Республика Саха (Якутия)</c:v>
                </c:pt>
                <c:pt idx="11">
                  <c:v>Приморский край</c:v>
                </c:pt>
                <c:pt idx="12">
                  <c:v>Орловская область</c:v>
                </c:pt>
                <c:pt idx="13">
                  <c:v>Алтайский край</c:v>
                </c:pt>
                <c:pt idx="14">
                  <c:v>Республика Мордовия</c:v>
                </c:pt>
                <c:pt idx="15">
                  <c:v>Ярославская область</c:v>
                </c:pt>
                <c:pt idx="16">
                  <c:v>Брянская область</c:v>
                </c:pt>
              </c:strCache>
            </c:strRef>
          </c:cat>
          <c:val>
            <c:numRef>
              <c:f>Лист1!$C$2:$C$18</c:f>
              <c:numCache>
                <c:formatCode>0%</c:formatCode>
                <c:ptCount val="17"/>
                <c:pt idx="0">
                  <c:v>0.44444444444444442</c:v>
                </c:pt>
                <c:pt idx="1">
                  <c:v>0.41304347826086957</c:v>
                </c:pt>
                <c:pt idx="2">
                  <c:v>0.40214888718342284</c:v>
                </c:pt>
                <c:pt idx="3">
                  <c:v>0.38661710037174724</c:v>
                </c:pt>
                <c:pt idx="4">
                  <c:v>0.3745928338762215</c:v>
                </c:pt>
                <c:pt idx="5">
                  <c:v>0.3733826247689464</c:v>
                </c:pt>
                <c:pt idx="6">
                  <c:v>0.36900369003690037</c:v>
                </c:pt>
                <c:pt idx="7">
                  <c:v>0.36363636363636365</c:v>
                </c:pt>
                <c:pt idx="8">
                  <c:v>0.3541284403669725</c:v>
                </c:pt>
                <c:pt idx="9">
                  <c:v>0.33958333333333335</c:v>
                </c:pt>
                <c:pt idx="10">
                  <c:v>0.3359872611464968</c:v>
                </c:pt>
                <c:pt idx="11">
                  <c:v>0.3295668549905838</c:v>
                </c:pt>
                <c:pt idx="12">
                  <c:v>0.32681564245810057</c:v>
                </c:pt>
                <c:pt idx="13">
                  <c:v>0.3235294117647059</c:v>
                </c:pt>
                <c:pt idx="14">
                  <c:v>0.31889763779527558</c:v>
                </c:pt>
                <c:pt idx="15">
                  <c:v>0.31853785900783288</c:v>
                </c:pt>
                <c:pt idx="16">
                  <c:v>0.29872881355932202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9B-4F30-B497-05D87BEBAF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Псковская область</c:v>
                </c:pt>
                <c:pt idx="1">
                  <c:v>Республика Адыгея</c:v>
                </c:pt>
                <c:pt idx="2">
                  <c:v>Республика Башкортостан</c:v>
                </c:pt>
                <c:pt idx="3">
                  <c:v>Ивановская область</c:v>
                </c:pt>
                <c:pt idx="4">
                  <c:v>Томская область</c:v>
                </c:pt>
                <c:pt idx="5">
                  <c:v>Чеченская Республика </c:v>
                </c:pt>
                <c:pt idx="6">
                  <c:v>Костромская область</c:v>
                </c:pt>
                <c:pt idx="7">
                  <c:v>Республика Алтай </c:v>
                </c:pt>
                <c:pt idx="8">
                  <c:v>Республика Крым</c:v>
                </c:pt>
                <c:pt idx="9">
                  <c:v>Тверская область</c:v>
                </c:pt>
                <c:pt idx="10">
                  <c:v>Республика Саха (Якутия)</c:v>
                </c:pt>
                <c:pt idx="11">
                  <c:v>Приморский край</c:v>
                </c:pt>
                <c:pt idx="12">
                  <c:v>Орловская область</c:v>
                </c:pt>
                <c:pt idx="13">
                  <c:v>Алтайский край</c:v>
                </c:pt>
                <c:pt idx="14">
                  <c:v>Республика Мордовия</c:v>
                </c:pt>
                <c:pt idx="15">
                  <c:v>Ярославская область</c:v>
                </c:pt>
                <c:pt idx="16">
                  <c:v>Брянская область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2-DE9B-4F30-B497-05D87BEBAF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2873904"/>
        <c:axId val="412860592"/>
      </c:barChart>
      <c:catAx>
        <c:axId val="41287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2860592"/>
        <c:crosses val="autoZero"/>
        <c:auto val="1"/>
        <c:lblAlgn val="ctr"/>
        <c:lblOffset val="100"/>
        <c:noMultiLvlLbl val="0"/>
      </c:catAx>
      <c:valAx>
        <c:axId val="4128605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1287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7506561679793E-4"/>
          <c:y val="0"/>
          <c:w val="0.99913787729658787"/>
          <c:h val="0.58887742963802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Лист1!$A$2:$A$28</c:f>
              <c:strCache>
                <c:ptCount val="27"/>
                <c:pt idx="0">
                  <c:v>Кемеровская область</c:v>
                </c:pt>
                <c:pt idx="1">
                  <c:v>Владимирская область</c:v>
                </c:pt>
                <c:pt idx="2">
                  <c:v>Астраханская область</c:v>
                </c:pt>
                <c:pt idx="3">
                  <c:v>Пермский край</c:v>
                </c:pt>
                <c:pt idx="4">
                  <c:v>Республика Карелия</c:v>
                </c:pt>
                <c:pt idx="5">
                  <c:v>Амурская область</c:v>
                </c:pt>
                <c:pt idx="6">
                  <c:v>Чувашская Республика</c:v>
                </c:pt>
                <c:pt idx="7">
                  <c:v>Чукотский автономный округ</c:v>
                </c:pt>
                <c:pt idx="8">
                  <c:v>Свердловская область</c:v>
                </c:pt>
                <c:pt idx="9">
                  <c:v>Тульская область</c:v>
                </c:pt>
                <c:pt idx="10">
                  <c:v>Смоленская область</c:v>
                </c:pt>
                <c:pt idx="11">
                  <c:v>Ростовская область</c:v>
                </c:pt>
                <c:pt idx="12">
                  <c:v>Республика Бурятия </c:v>
                </c:pt>
                <c:pt idx="13">
                  <c:v>Республика Северная Осетия - Алания</c:v>
                </c:pt>
                <c:pt idx="14">
                  <c:v>Новосибирская область</c:v>
                </c:pt>
                <c:pt idx="15">
                  <c:v>Республика Марий Эл</c:v>
                </c:pt>
                <c:pt idx="16">
                  <c:v>Рязанская область</c:v>
                </c:pt>
                <c:pt idx="17">
                  <c:v>Еврейская автономная область</c:v>
                </c:pt>
                <c:pt idx="18">
                  <c:v>Камчатский край</c:v>
                </c:pt>
                <c:pt idx="19">
                  <c:v>Иркутская область</c:v>
                </c:pt>
                <c:pt idx="20">
                  <c:v>Забайкальский край</c:v>
                </c:pt>
                <c:pt idx="21">
                  <c:v>Саратовская область</c:v>
                </c:pt>
                <c:pt idx="22">
                  <c:v>Республика Калмыкия</c:v>
                </c:pt>
                <c:pt idx="23">
                  <c:v>Удмуртская Республика</c:v>
                </c:pt>
                <c:pt idx="24">
                  <c:v>Республика Дагестан</c:v>
                </c:pt>
                <c:pt idx="25">
                  <c:v>Кировская область</c:v>
                </c:pt>
                <c:pt idx="26">
                  <c:v>Магаданская область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</c:numCache>
            </c:numRef>
          </c:val>
          <c:extLst>
            <c:ext xmlns:c16="http://schemas.microsoft.com/office/drawing/2014/chart" uri="{C3380CC4-5D6E-409C-BE32-E72D297353CC}">
              <c16:uniqueId val="{00000000-5930-471C-A285-D4D43E8779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Лист1!$A$2:$A$28</c:f>
              <c:strCache>
                <c:ptCount val="27"/>
                <c:pt idx="0">
                  <c:v>Кемеровская область</c:v>
                </c:pt>
                <c:pt idx="1">
                  <c:v>Владимирская область</c:v>
                </c:pt>
                <c:pt idx="2">
                  <c:v>Астраханская область</c:v>
                </c:pt>
                <c:pt idx="3">
                  <c:v>Пермский край</c:v>
                </c:pt>
                <c:pt idx="4">
                  <c:v>Республика Карелия</c:v>
                </c:pt>
                <c:pt idx="5">
                  <c:v>Амурская область</c:v>
                </c:pt>
                <c:pt idx="6">
                  <c:v>Чувашская Республика</c:v>
                </c:pt>
                <c:pt idx="7">
                  <c:v>Чукотский автономный округ</c:v>
                </c:pt>
                <c:pt idx="8">
                  <c:v>Свердловская область</c:v>
                </c:pt>
                <c:pt idx="9">
                  <c:v>Тульская область</c:v>
                </c:pt>
                <c:pt idx="10">
                  <c:v>Смоленская область</c:v>
                </c:pt>
                <c:pt idx="11">
                  <c:v>Ростовская область</c:v>
                </c:pt>
                <c:pt idx="12">
                  <c:v>Республика Бурятия </c:v>
                </c:pt>
                <c:pt idx="13">
                  <c:v>Республика Северная Осетия - Алания</c:v>
                </c:pt>
                <c:pt idx="14">
                  <c:v>Новосибирская область</c:v>
                </c:pt>
                <c:pt idx="15">
                  <c:v>Республика Марий Эл</c:v>
                </c:pt>
                <c:pt idx="16">
                  <c:v>Рязанская область</c:v>
                </c:pt>
                <c:pt idx="17">
                  <c:v>Еврейская автономная область</c:v>
                </c:pt>
                <c:pt idx="18">
                  <c:v>Камчатский край</c:v>
                </c:pt>
                <c:pt idx="19">
                  <c:v>Иркутская область</c:v>
                </c:pt>
                <c:pt idx="20">
                  <c:v>Забайкальский край</c:v>
                </c:pt>
                <c:pt idx="21">
                  <c:v>Саратовская область</c:v>
                </c:pt>
                <c:pt idx="22">
                  <c:v>Республика Калмыкия</c:v>
                </c:pt>
                <c:pt idx="23">
                  <c:v>Удмуртская Республика</c:v>
                </c:pt>
                <c:pt idx="24">
                  <c:v>Республика Дагестан</c:v>
                </c:pt>
                <c:pt idx="25">
                  <c:v>Кировская область</c:v>
                </c:pt>
                <c:pt idx="26">
                  <c:v>Магаданская область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</c:numCache>
            </c:numRef>
          </c:val>
          <c:extLst>
            <c:ext xmlns:c16="http://schemas.microsoft.com/office/drawing/2014/chart" uri="{C3380CC4-5D6E-409C-BE32-E72D297353CC}">
              <c16:uniqueId val="{00000001-DE9B-4F30-B497-05D87BEBAF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Лист1!$A$2:$A$28</c:f>
              <c:strCache>
                <c:ptCount val="27"/>
                <c:pt idx="0">
                  <c:v>Кемеровская область</c:v>
                </c:pt>
                <c:pt idx="1">
                  <c:v>Владимирская область</c:v>
                </c:pt>
                <c:pt idx="2">
                  <c:v>Астраханская область</c:v>
                </c:pt>
                <c:pt idx="3">
                  <c:v>Пермский край</c:v>
                </c:pt>
                <c:pt idx="4">
                  <c:v>Республика Карелия</c:v>
                </c:pt>
                <c:pt idx="5">
                  <c:v>Амурская область</c:v>
                </c:pt>
                <c:pt idx="6">
                  <c:v>Чувашская Республика</c:v>
                </c:pt>
                <c:pt idx="7">
                  <c:v>Чукотский автономный округ</c:v>
                </c:pt>
                <c:pt idx="8">
                  <c:v>Свердловская область</c:v>
                </c:pt>
                <c:pt idx="9">
                  <c:v>Тульская область</c:v>
                </c:pt>
                <c:pt idx="10">
                  <c:v>Смоленская область</c:v>
                </c:pt>
                <c:pt idx="11">
                  <c:v>Ростовская область</c:v>
                </c:pt>
                <c:pt idx="12">
                  <c:v>Республика Бурятия </c:v>
                </c:pt>
                <c:pt idx="13">
                  <c:v>Республика Северная Осетия - Алания</c:v>
                </c:pt>
                <c:pt idx="14">
                  <c:v>Новосибирская область</c:v>
                </c:pt>
                <c:pt idx="15">
                  <c:v>Республика Марий Эл</c:v>
                </c:pt>
                <c:pt idx="16">
                  <c:v>Рязанская область</c:v>
                </c:pt>
                <c:pt idx="17">
                  <c:v>Еврейская автономная область</c:v>
                </c:pt>
                <c:pt idx="18">
                  <c:v>Камчатский край</c:v>
                </c:pt>
                <c:pt idx="19">
                  <c:v>Иркутская область</c:v>
                </c:pt>
                <c:pt idx="20">
                  <c:v>Забайкальский край</c:v>
                </c:pt>
                <c:pt idx="21">
                  <c:v>Саратовская область</c:v>
                </c:pt>
                <c:pt idx="22">
                  <c:v>Республика Калмыкия</c:v>
                </c:pt>
                <c:pt idx="23">
                  <c:v>Удмуртская Республика</c:v>
                </c:pt>
                <c:pt idx="24">
                  <c:v>Республика Дагестан</c:v>
                </c:pt>
                <c:pt idx="25">
                  <c:v>Кировская область</c:v>
                </c:pt>
                <c:pt idx="26">
                  <c:v>Магаданская область</c:v>
                </c:pt>
              </c:strCache>
            </c:strRef>
          </c:cat>
          <c:val>
            <c:numRef>
              <c:f>Лист1!$D$2:$D$28</c:f>
              <c:numCache>
                <c:formatCode>0%</c:formatCode>
                <c:ptCount val="27"/>
                <c:pt idx="0">
                  <c:v>0.28997289972899731</c:v>
                </c:pt>
                <c:pt idx="1">
                  <c:v>0.28997289972899731</c:v>
                </c:pt>
                <c:pt idx="2">
                  <c:v>0.28185328185328185</c:v>
                </c:pt>
                <c:pt idx="3">
                  <c:v>0.27058823529411763</c:v>
                </c:pt>
                <c:pt idx="4">
                  <c:v>0.26903553299492383</c:v>
                </c:pt>
                <c:pt idx="5">
                  <c:v>0.26440677966101694</c:v>
                </c:pt>
                <c:pt idx="6">
                  <c:v>0.23970944309927361</c:v>
                </c:pt>
                <c:pt idx="7">
                  <c:v>0.23809523809523808</c:v>
                </c:pt>
                <c:pt idx="8">
                  <c:v>0.23809523809523808</c:v>
                </c:pt>
                <c:pt idx="9">
                  <c:v>0.23678646934460887</c:v>
                </c:pt>
                <c:pt idx="10">
                  <c:v>0.22222222222222221</c:v>
                </c:pt>
                <c:pt idx="11">
                  <c:v>0.22222222222222221</c:v>
                </c:pt>
                <c:pt idx="12">
                  <c:v>0.17737288135593199</c:v>
                </c:pt>
                <c:pt idx="13">
                  <c:v>0.1693121693121693</c:v>
                </c:pt>
                <c:pt idx="14">
                  <c:v>0.16</c:v>
                </c:pt>
                <c:pt idx="15">
                  <c:v>0.15810276679841898</c:v>
                </c:pt>
                <c:pt idx="16">
                  <c:v>0.15151515151515152</c:v>
                </c:pt>
                <c:pt idx="17">
                  <c:v>0.140625</c:v>
                </c:pt>
                <c:pt idx="18">
                  <c:v>0.13223140495867769</c:v>
                </c:pt>
                <c:pt idx="19">
                  <c:v>9.6774193548387094E-2</c:v>
                </c:pt>
                <c:pt idx="20">
                  <c:v>9.6774193548387094E-2</c:v>
                </c:pt>
                <c:pt idx="21">
                  <c:v>6.6006600660066E-2</c:v>
                </c:pt>
                <c:pt idx="22">
                  <c:v>5.5555555555555552E-2</c:v>
                </c:pt>
                <c:pt idx="23">
                  <c:v>2.4778761061946902E-2</c:v>
                </c:pt>
                <c:pt idx="24">
                  <c:v>2.4390243902439025E-2</c:v>
                </c:pt>
                <c:pt idx="25">
                  <c:v>1.5384615384615385E-2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9B-4F30-B497-05D87BEBAF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2873904"/>
        <c:axId val="412860592"/>
      </c:barChart>
      <c:catAx>
        <c:axId val="41287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2860592"/>
        <c:crosses val="autoZero"/>
        <c:auto val="1"/>
        <c:lblAlgn val="ctr"/>
        <c:lblOffset val="100"/>
        <c:noMultiLvlLbl val="0"/>
      </c:catAx>
      <c:valAx>
        <c:axId val="4128605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1287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DC7C-8495-4057-9F6D-31522E69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E12EE8-7301-4621-BED8-A1E7346AF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B56B3-799B-46BB-951E-CE181F94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7D63B-3B96-435C-A007-1238B6D7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8928AE-B2A9-426F-9D04-C97945D5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68A94-6C8E-4624-8218-F356E624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BF0BAB-462C-47D7-91E6-35D0C513F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59071-BEB3-4D93-88F1-20A3AE45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6A720-095A-4E34-A10C-FCB426DC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3DE85-E594-4C07-B11E-E8DDC799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3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55FCE8-3068-4D79-B983-09882190A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113D28-BF38-444A-8107-1CC1042C7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7057A-9C84-4E8E-BB84-CE939051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BDA68-0869-47BA-AFA7-F2107564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0DDFF-3D31-4968-B27D-54402D09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1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38515-7AE7-4B3A-9F6E-BD3ECB3D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8202AC-995A-4C95-871F-B8C91870D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058DAE-7FE4-407A-AA2C-EE1C098F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BE49A-5C9D-47C5-A605-7FB4B9E3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14C2D-4986-4FC5-BD57-CF5A0052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9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6237C-4B8D-450E-99F6-A15AD423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7BF8AB-B138-4530-89AA-DD3795FF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14A38-6CD8-4FD8-8D5C-55BE6FDF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DD412B-6158-4CAF-AB43-AA3C91F5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F4867-C546-4F46-9DF0-5A3B71BE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EA9B9-CF14-4E46-B2B9-0DD5D5EA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F9BA0-A50D-43C0-BF3B-1E58AC076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F31AE0-6967-45A9-B6F9-DA7D31F1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124E43-8219-4482-8F48-51C02600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510CE-9597-403E-B10E-58E44729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364AE4-2982-4DB9-BF54-061943BE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8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1B886-1D5C-40CA-A67C-4147500A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5A227-4B95-41D2-80F4-C6B321046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9BE36-10D4-4B28-B384-0E850160E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5D28B2-0101-4F74-A598-25FF96311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BF9975-A578-4B6F-889F-230A38090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BB66CE-A68C-4FDE-93A1-F5846FA8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36B1BB-C79A-465D-9E51-724555F9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04EA90-F816-4591-9A98-03312D60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5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84AD-D3B6-40D4-A22B-E71433A1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2CDF28-0C3E-4E0F-A034-B2D7258D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7426EC-1340-49B2-9B3C-D24F4027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823BCE-76C3-4466-835D-AF60954B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3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FB3A70-8A42-4163-8F62-BFA4E5FA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DB1244-4DB6-40C8-AC51-23D49513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B2A39-D534-4089-AA09-E9370C60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75991-064D-4E55-8E35-84AD71CA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B9B6E-E1CC-4619-BF87-9C2E37804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6D4B0A-9DC7-4CBF-B4C9-F125B6F5D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95BEE3-A5BA-4217-B184-000598BB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FD9356-BF05-4D42-A8E8-F4939FBF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E1169-24D0-4B54-BCB5-036CC7E2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2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D2597-EFD1-4200-95F2-A3B0F711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3A565C-8BEE-49CD-B2C1-9F7582D77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CF1398-7236-4328-8159-E92B13758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C06DA-F530-4EBD-81CA-FAB80573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860BE-1BE8-4D52-8009-CCB5ECBF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ACF19-A3E2-44B5-8E1E-439F92AB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12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100CB-47E9-4481-82CA-45267461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946ED-44C1-4E22-8A26-D5653AF49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75715E-53E1-494C-9E51-C649BB4B5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0AA7-5CAD-4C5E-9DF1-0F2B179AB065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4DC97-A7C1-4498-BB4A-420FC7A9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FA324-D0A2-4D87-81BA-64052541B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1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&#1077;&#1080;&#1087;-&#1092;&#1082;&#1080;&#1089;.&#1088;&#1092;/&#1088;&#1077;&#1077;&#1089;&#1090;&#1088;-&#1096;&#1089;&#1082;/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&#1077;&#1080;&#1087;-&#1092;&#1082;&#1080;&#1089;.&#1088;&#1092;/%d1%80%d0%b5%d0%b3%d0%b8%d1%81%d1%82%d1%80%d0%b0%d1%86%d0%b8%d1%8f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C383A-54B2-40D1-A9EA-47628A06A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97902"/>
            <a:ext cx="10477849" cy="4572788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ормирование Единого всероссийского перечня (реестра) школьных спортивных клубов.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95F87C-3DCF-496C-982E-13777C308A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b="12168"/>
          <a:stretch/>
        </p:blipFill>
        <p:spPr bwMode="auto">
          <a:xfrm>
            <a:off x="0" y="109056"/>
            <a:ext cx="2088859" cy="1288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A49EA8-2C62-4633-8E0B-D6FA6315CFF7}"/>
              </a:ext>
            </a:extLst>
          </p:cNvPr>
          <p:cNvSpPr txBox="1"/>
          <p:nvPr/>
        </p:nvSpPr>
        <p:spPr>
          <a:xfrm>
            <a:off x="3047198" y="597069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09B29F-567E-4766-BB67-B590171220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9943751" y="0"/>
            <a:ext cx="2088859" cy="14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8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199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Субъекты РФ, имеющие наибольшие значения показателя (индикатора) «Доля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общеобразовательных организаций, имеющих школьный спортивный клуб» – от 30% до 44%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5217E5-499C-4CA4-94E8-FB48FF24C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1222776"/>
              </p:ext>
            </p:extLst>
          </p:nvPr>
        </p:nvGraphicFramePr>
        <p:xfrm>
          <a:off x="0" y="1068403"/>
          <a:ext cx="12192000" cy="578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EDEDAF5C-D579-411B-88AC-D5C8FC0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982" y="233952"/>
            <a:ext cx="776018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15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199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Субъекты РФ, имеющие наибольшие значения показателя (индикатора) «Доля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общеобразовательных организаций, имеющих школьный спортивный клуб» – от 0% до 29%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5217E5-499C-4CA4-94E8-FB48FF24C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5977495"/>
              </p:ext>
            </p:extLst>
          </p:nvPr>
        </p:nvGraphicFramePr>
        <p:xfrm>
          <a:off x="0" y="1068403"/>
          <a:ext cx="12192000" cy="578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EDEDAF5C-D579-411B-88AC-D5C8FC0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873" y="233952"/>
            <a:ext cx="776018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53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795" y="157912"/>
            <a:ext cx="740963" cy="69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8DD9709-7718-4624-88A7-71EB71D0D5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58735" y="1576303"/>
            <a:ext cx="11242308" cy="357476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Отдел развития школьного спорта: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телефон +7 (495) 360-72-46 (доб. 104)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электронная почта: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info@fcomofv.ru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1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ормирование Единого всероссийского перечня (реестра) школьных спортивных клубов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724" y="234892"/>
            <a:ext cx="751368" cy="7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1D408B-7B6B-415C-8CE0-6B24D23DD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405" y="1346220"/>
            <a:ext cx="3872170" cy="53538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00EC63-8A03-439A-8856-00DC373F34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11087" r="21841" b="16452"/>
          <a:stretch/>
        </p:blipFill>
        <p:spPr>
          <a:xfrm rot="16200000">
            <a:off x="-661775" y="2131232"/>
            <a:ext cx="5356149" cy="3779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B72261-A13F-4491-8B7C-A802B4CBB7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22177" r="21210" b="4421"/>
          <a:stretch/>
        </p:blipFill>
        <p:spPr>
          <a:xfrm rot="16200000">
            <a:off x="3372857" y="2034778"/>
            <a:ext cx="5353867" cy="39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2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2000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Количество ШСК, вошедших во Всероссийский реестр (перечень) ШСК в разрезе субъектов РФ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08DDCDC-414B-4EF8-BB93-B783D1BC3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047246"/>
              </p:ext>
            </p:extLst>
          </p:nvPr>
        </p:nvGraphicFramePr>
        <p:xfrm>
          <a:off x="0" y="1068404"/>
          <a:ext cx="12192000" cy="578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A3DE0B32-745A-4DB2-AFE1-C39E762C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325" y="235056"/>
            <a:ext cx="773675" cy="72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25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2000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Сведения о ШСК,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не вошедших 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во Всероссийский реестр (перечень) ШСК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2151EDE-DD2C-4F50-8234-26CBC5561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772505"/>
              </p:ext>
            </p:extLst>
          </p:nvPr>
        </p:nvGraphicFramePr>
        <p:xfrm>
          <a:off x="126426" y="1096038"/>
          <a:ext cx="11966333" cy="5631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3" descr="ЛОГО 1">
            <a:extLst>
              <a:ext uri="{FF2B5EF4-FFF2-40B4-BE49-F238E27FC236}">
                <a16:creationId xmlns:a16="http://schemas.microsoft.com/office/drawing/2014/main" id="{6D4CF822-528A-4294-81A5-05A4037AA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80" y="233956"/>
            <a:ext cx="776010" cy="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54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2000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fontAlgn="ctr"/>
            <a:r>
              <a:rPr lang="ru-RU" sz="24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Информационно-технологическая платформа ШСК</a:t>
            </a: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A3DE0B32-745A-4DB2-AFE1-C39E762C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325" y="235056"/>
            <a:ext cx="773675" cy="72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8FAFE3C-2639-4A02-9117-EA7A251B7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t="35111" r="1029" b="8200"/>
          <a:stretch/>
        </p:blipFill>
        <p:spPr bwMode="auto">
          <a:xfrm>
            <a:off x="173219" y="212308"/>
            <a:ext cx="2184087" cy="72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FAA1352-72AB-4465-A33D-EAA5D973C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6" y="1217905"/>
            <a:ext cx="3068171" cy="327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B4A328-AA48-42A4-B273-0B69C8E07175}"/>
              </a:ext>
            </a:extLst>
          </p:cNvPr>
          <p:cNvSpPr/>
          <p:nvPr/>
        </p:nvSpPr>
        <p:spPr>
          <a:xfrm>
            <a:off x="1016260" y="5664158"/>
            <a:ext cx="434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еип-фкис.рф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/реестр-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шск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69DC22-2C69-4569-999C-4F6A855F8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576" y="3926046"/>
            <a:ext cx="3849388" cy="268611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EC31749-6625-4A35-86A6-C037F7AAF5D3}"/>
              </a:ext>
            </a:extLst>
          </p:cNvPr>
          <p:cNvSpPr/>
          <p:nvPr/>
        </p:nvSpPr>
        <p:spPr>
          <a:xfrm>
            <a:off x="4067059" y="1415403"/>
            <a:ext cx="7613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счётчик для формирования данных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зарегистрированных ШК в Реестре ШСК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DA51CF-BF43-41AC-910A-190116687E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46" y="2756486"/>
            <a:ext cx="3842579" cy="268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5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Регистрация и личный кабинет</a:t>
            </a:r>
            <a:endParaRPr lang="ru-RU" sz="72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190" y="234892"/>
            <a:ext cx="782902" cy="73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11FC53-1067-45B4-BD31-64676103813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4" b="5566"/>
          <a:stretch/>
        </p:blipFill>
        <p:spPr bwMode="auto">
          <a:xfrm>
            <a:off x="359938" y="1087655"/>
            <a:ext cx="484624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19E03D7-E175-4BDB-BB83-3FD4B6A42F7D}"/>
              </a:ext>
            </a:extLst>
          </p:cNvPr>
          <p:cNvSpPr/>
          <p:nvPr/>
        </p:nvSpPr>
        <p:spPr>
          <a:xfrm>
            <a:off x="5467149" y="1087655"/>
            <a:ext cx="6598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+mj-cs"/>
              </a:rPr>
              <a:t>Обеспечена возможность для   создания личных кабинетов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35D8574-7505-4802-8F1E-EC54FF8401CA}"/>
              </a:ext>
            </a:extLst>
          </p:cNvPr>
          <p:cNvSpPr/>
          <p:nvPr/>
        </p:nvSpPr>
        <p:spPr>
          <a:xfrm>
            <a:off x="5829050" y="2192542"/>
            <a:ext cx="60030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https://xn----itbjbj2arv.xn--p1ai/%d1%80%d0%b5%d0%b3%d0%b8%d1%81%d1%82%d1%80%d0%b0%d1%86%d0%b8%d1%8f/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B6041906-7240-4163-BADD-8EE79AF9C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0114" y="3621486"/>
            <a:ext cx="5597120" cy="47994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+mj-cs"/>
              </a:rPr>
              <a:t>Личный кабинет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1C5598-6454-4894-AA0E-B495BA9A64A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7" y="4186990"/>
            <a:ext cx="5469113" cy="24973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9975EC-35CC-4A67-B24F-04AF51FD2EB7}"/>
              </a:ext>
            </a:extLst>
          </p:cNvPr>
          <p:cNvPicPr/>
          <p:nvPr/>
        </p:nvPicPr>
        <p:blipFill rotWithShape="1">
          <a:blip r:embed="rId6"/>
          <a:srcRect l="3710" t="18339" r="1864" b="4619"/>
          <a:stretch/>
        </p:blipFill>
        <p:spPr bwMode="auto">
          <a:xfrm>
            <a:off x="6362951" y="4158113"/>
            <a:ext cx="4846239" cy="2425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628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ПОКАЗАТЕЛЯХ (ИНДИКАТОРАХ) МЕЖОТРАСЛЕВОЙ ПРОГРАММЫ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 ШКОЛЬНОГО СПОРТА ДО 2024 ГОДА</a:t>
            </a:r>
            <a:endParaRPr lang="ru-RU" sz="2000" b="1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B284DF0-F1C6-4BA3-AC4C-5B3AAD69C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33718"/>
              </p:ext>
            </p:extLst>
          </p:nvPr>
        </p:nvGraphicFramePr>
        <p:xfrm>
          <a:off x="126426" y="1715703"/>
          <a:ext cx="11939147" cy="3278028"/>
        </p:xfrm>
        <a:graphic>
          <a:graphicData uri="http://schemas.openxmlformats.org/drawingml/2006/table">
            <a:tbl>
              <a:tblPr/>
              <a:tblGrid>
                <a:gridCol w="5138592">
                  <a:extLst>
                    <a:ext uri="{9D8B030D-6E8A-4147-A177-3AD203B41FA5}">
                      <a16:colId xmlns:a16="http://schemas.microsoft.com/office/drawing/2014/main" val="983205630"/>
                    </a:ext>
                  </a:extLst>
                </a:gridCol>
                <a:gridCol w="1357163">
                  <a:extLst>
                    <a:ext uri="{9D8B030D-6E8A-4147-A177-3AD203B41FA5}">
                      <a16:colId xmlns:a16="http://schemas.microsoft.com/office/drawing/2014/main" val="2743103370"/>
                    </a:ext>
                  </a:extLst>
                </a:gridCol>
                <a:gridCol w="970103">
                  <a:extLst>
                    <a:ext uri="{9D8B030D-6E8A-4147-A177-3AD203B41FA5}">
                      <a16:colId xmlns:a16="http://schemas.microsoft.com/office/drawing/2014/main" val="1555084399"/>
                    </a:ext>
                  </a:extLst>
                </a:gridCol>
                <a:gridCol w="973521">
                  <a:extLst>
                    <a:ext uri="{9D8B030D-6E8A-4147-A177-3AD203B41FA5}">
                      <a16:colId xmlns:a16="http://schemas.microsoft.com/office/drawing/2014/main" val="1112950938"/>
                    </a:ext>
                  </a:extLst>
                </a:gridCol>
                <a:gridCol w="918208">
                  <a:extLst>
                    <a:ext uri="{9D8B030D-6E8A-4147-A177-3AD203B41FA5}">
                      <a16:colId xmlns:a16="http://schemas.microsoft.com/office/drawing/2014/main" val="337701322"/>
                    </a:ext>
                  </a:extLst>
                </a:gridCol>
                <a:gridCol w="907145">
                  <a:extLst>
                    <a:ext uri="{9D8B030D-6E8A-4147-A177-3AD203B41FA5}">
                      <a16:colId xmlns:a16="http://schemas.microsoft.com/office/drawing/2014/main" val="3415257204"/>
                    </a:ext>
                  </a:extLst>
                </a:gridCol>
                <a:gridCol w="873957">
                  <a:extLst>
                    <a:ext uri="{9D8B030D-6E8A-4147-A177-3AD203B41FA5}">
                      <a16:colId xmlns:a16="http://schemas.microsoft.com/office/drawing/2014/main" val="1753420378"/>
                    </a:ext>
                  </a:extLst>
                </a:gridCol>
                <a:gridCol w="800458">
                  <a:extLst>
                    <a:ext uri="{9D8B030D-6E8A-4147-A177-3AD203B41FA5}">
                      <a16:colId xmlns:a16="http://schemas.microsoft.com/office/drawing/2014/main" val="2628952192"/>
                    </a:ext>
                  </a:extLst>
                </a:gridCol>
              </a:tblGrid>
              <a:tr h="372980">
                <a:tc gridSpan="8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065410"/>
                  </a:ext>
                </a:extLst>
              </a:tr>
              <a:tr h="12328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Значение показателя (индикатора)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Дата, </a:t>
                      </a:r>
                    </a:p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приказа/ протокола о создании ШСК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Активная ссылка на страницу (вкладку) официального сайта организации «ШСК» в сети Интернет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634767"/>
                  </a:ext>
                </a:extLst>
              </a:tr>
              <a:tr h="864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410784"/>
                  </a:ext>
                </a:extLst>
              </a:tr>
              <a:tr h="807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общеобразовательных организаций, имеющих школьный спортивный клуб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процент 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64498738"/>
                  </a:ext>
                </a:extLst>
              </a:tr>
            </a:tbl>
          </a:graphicData>
        </a:graphic>
      </p:graphicFrame>
      <p:pic>
        <p:nvPicPr>
          <p:cNvPr id="8" name="Picture 3" descr="ЛОГО 1">
            <a:extLst>
              <a:ext uri="{FF2B5EF4-FFF2-40B4-BE49-F238E27FC236}">
                <a16:creationId xmlns:a16="http://schemas.microsoft.com/office/drawing/2014/main" id="{E7A192AB-B925-4F84-A96C-485AE897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80" y="233956"/>
            <a:ext cx="776010" cy="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60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199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Значение показателя (индикатора) «Доля общеобразовательных организаций,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имеющих школьный спортивный клуб» в разрезе субъектов РФ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5217E5-499C-4CA4-94E8-FB48FF24C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64982"/>
              </p:ext>
            </p:extLst>
          </p:nvPr>
        </p:nvGraphicFramePr>
        <p:xfrm>
          <a:off x="0" y="1068403"/>
          <a:ext cx="12192000" cy="578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EDEDAF5C-D579-411B-88AC-D5C8FC0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72" y="233956"/>
            <a:ext cx="776018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29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199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Субъекты РФ, имеющие наибольшие значения показателя (индикатора) «Доля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общеобразовательных организаций, имеющих школьный спортивный клуб» – от 46% до 92%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5217E5-499C-4CA4-94E8-FB48FF24C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330993"/>
              </p:ext>
            </p:extLst>
          </p:nvPr>
        </p:nvGraphicFramePr>
        <p:xfrm>
          <a:off x="0" y="1068403"/>
          <a:ext cx="12192000" cy="578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EDEDAF5C-D579-411B-88AC-D5C8FC0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981" y="233952"/>
            <a:ext cx="776018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157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1558</TotalTime>
  <Words>312</Words>
  <Application>Microsoft Office PowerPoint</Application>
  <PresentationFormat>Широкоэкранный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Формирование Единого всероссийского перечня (реестра) школьных спортивных клубов.</vt:lpstr>
      <vt:lpstr>Формирование Единого всероссийского перечня (реестра) школьных спортивных клубов</vt:lpstr>
      <vt:lpstr>Количество ШСК, вошедших во Всероссийский реестр (перечень) ШСК в разрезе субъектов РФ</vt:lpstr>
      <vt:lpstr>Сведения о ШСК, не вошедших во Всероссийский реестр (перечень) ШСК</vt:lpstr>
      <vt:lpstr>Информационно-технологическая платформа ШСК</vt:lpstr>
      <vt:lpstr>Регистрация и личный кабинет</vt:lpstr>
      <vt:lpstr>СВЕДЕНИЯ О ПОКАЗАТЕЛЯХ (ИНДИКАТОРАХ) МЕЖОТРАСЛЕВОЙ ПРОГРАММЫ РАЗВИТИЯ ШКОЛЬНОГО СПОРТА ДО 2024 ГОДА</vt:lpstr>
      <vt:lpstr>Значение показателя (индикатора) «Доля общеобразовательных организаций,  имеющих школьный спортивный клуб» в разрезе субъектов РФ</vt:lpstr>
      <vt:lpstr>Субъекты РФ, имеющие наибольшие значения показателя (индикатора) «Доля  общеобразовательных организаций, имеющих школьный спортивный клуб» – от 46% до 92%</vt:lpstr>
      <vt:lpstr>Субъекты РФ, имеющие наибольшие значения показателя (индикатора) «Доля  общеобразовательных организаций, имеющих школьный спортивный клуб» – от 30% до 44%</vt:lpstr>
      <vt:lpstr>Субъекты РФ, имеющие наибольшие значения показателя (индикатора) «Доля  общеобразовательных организаций, имеющих школьный спортивный клуб» – от 0% до 29%</vt:lpstr>
      <vt:lpstr>Отдел развития школьного спорта:  телефон +7 (495) 360-72-46 (доб. 104)   электронная почта: info@fcomofv.ru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Бурлак</dc:creator>
  <cp:lastModifiedBy>Арина Андреевна Камзина</cp:lastModifiedBy>
  <cp:revision>111</cp:revision>
  <cp:lastPrinted>2021-09-27T07:56:16Z</cp:lastPrinted>
  <dcterms:created xsi:type="dcterms:W3CDTF">2021-05-27T06:00:13Z</dcterms:created>
  <dcterms:modified xsi:type="dcterms:W3CDTF">2021-10-12T09:24:06Z</dcterms:modified>
</cp:coreProperties>
</file>