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FC000">
                <a:alpha val="24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5820" y="2890471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/>
              <a:t>Спортивный туризм как эффективное средство и</a:t>
            </a:r>
            <a:r>
              <a:rPr lang="ru-RU" sz="3200" b="1" dirty="0">
                <a:latin typeface="+mn-lt"/>
              </a:rPr>
              <a:t>нтег</a:t>
            </a:r>
            <a:r>
              <a:rPr lang="ru-RU" sz="3200" b="1" dirty="0"/>
              <a:t>рации основного и дополнительного образования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в общеобразовательной организации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13176"/>
            <a:ext cx="4672608" cy="1008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err="1">
                <a:solidFill>
                  <a:schemeClr val="tx1"/>
                </a:solidFill>
              </a:rPr>
              <a:t>Опутникова</a:t>
            </a:r>
            <a:r>
              <a:rPr lang="ru-RU" sz="2000" dirty="0">
                <a:solidFill>
                  <a:schemeClr val="tx1"/>
                </a:solidFill>
              </a:rPr>
              <a:t> Валентина </a:t>
            </a:r>
            <a:r>
              <a:rPr lang="ru-RU" sz="2000" dirty="0" smtClean="0">
                <a:solidFill>
                  <a:schemeClr val="tx1"/>
                </a:solidFill>
              </a:rPr>
              <a:t>Павловна,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заведующий </a:t>
            </a:r>
            <a:r>
              <a:rPr lang="ru-RU" sz="2000" dirty="0" smtClean="0">
                <a:solidFill>
                  <a:schemeClr val="tx1"/>
                </a:solidFill>
              </a:rPr>
              <a:t>ОДОД </a:t>
            </a:r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педагог дополнительного образования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8864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ГОСУДАРСТВЕННОЕ БЮДЖЕТНОЕ ОБЩЕОБРАЗОВАТЕЛЬНОЕ УЧРЕЖДЕНИЕ</a:t>
            </a:r>
          </a:p>
          <a:p>
            <a:pPr algn="ctr"/>
            <a:r>
              <a:rPr lang="ru-RU" b="1" dirty="0"/>
              <a:t>СРЕДНЯЯ ОБЩЕОБРАЗОВАТЕЛЬНАЯ ШКОЛА №456</a:t>
            </a:r>
          </a:p>
          <a:p>
            <a:pPr algn="ctr"/>
            <a:r>
              <a:rPr lang="ru-RU" b="1" dirty="0"/>
              <a:t>КОЛПИНСКОГО РАЙОНА САНКТ-ПЕТЕРБУРГА</a:t>
            </a:r>
          </a:p>
          <a:p>
            <a:pPr algn="ctr"/>
            <a:r>
              <a:rPr lang="ru-RU" b="1" dirty="0"/>
              <a:t>отделение дополнительного образования детей «ПИЛИГРИМ»</a:t>
            </a:r>
            <a:endParaRPr lang="ru-RU" dirty="0"/>
          </a:p>
        </p:txBody>
      </p:sp>
      <p:pic>
        <p:nvPicPr>
          <p:cNvPr id="5" name="Содержимое 4" descr="Логотипы 456 школ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939" y="4910559"/>
            <a:ext cx="2461437" cy="1470025"/>
          </a:xfrm>
          <a:prstGeom prst="rect">
            <a:avLst/>
          </a:prstGeom>
        </p:spPr>
      </p:pic>
      <p:pic>
        <p:nvPicPr>
          <p:cNvPr id="1026" name="Picture 2" descr="C:\Users\HP\Downloads\gerb_goroda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7803"/>
            <a:ext cx="792088" cy="9161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6237312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МОСКВА, 2019г.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ru-RU" b="1" dirty="0"/>
              <a:t>Благодарим за внимание!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515719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КОНТАКТЫ:</a:t>
            </a:r>
          </a:p>
          <a:p>
            <a:r>
              <a:rPr lang="ru-RU" dirty="0" smtClean="0"/>
              <a:t>т. 8(812) 417-54-63</a:t>
            </a:r>
          </a:p>
          <a:p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 piligrim456odod@mail.ru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Схема интеграция основного и дополнительного образования в школе</a:t>
            </a:r>
          </a:p>
        </p:txBody>
      </p:sp>
      <p:sp>
        <p:nvSpPr>
          <p:cNvPr id="7" name="Овал 6"/>
          <p:cNvSpPr/>
          <p:nvPr/>
        </p:nvSpPr>
        <p:spPr>
          <a:xfrm>
            <a:off x="2195736" y="1556792"/>
            <a:ext cx="3024336" cy="25202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70080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Основное образование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995936" y="1556792"/>
            <a:ext cx="2880320" cy="2520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Дополнительное образование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491880" y="407707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386104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Уроки</a:t>
            </a:r>
          </a:p>
          <a:p>
            <a:r>
              <a:rPr lang="ru-RU" dirty="0"/>
              <a:t>Занятия по внеурочной деятельности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292080" y="407707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300192" y="393305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Занятия в объединениях по интересам</a:t>
            </a: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3059832" y="4725144"/>
            <a:ext cx="309634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47664" y="5151185"/>
            <a:ext cx="7272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ведение секций 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 ДО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учителями физической культуры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совместные 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спортивные массовые школьные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мероприятия</a:t>
            </a:r>
            <a:endParaRPr kumimoji="0" lang="ru-RU" b="1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расширение спортивных секций в дополнительном образовании</a:t>
            </a:r>
            <a:endParaRPr kumimoji="0" lang="ru-RU" b="1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Calibri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 разработка индивидуальной образовательной траектории учащихся</a:t>
            </a:r>
            <a:r>
              <a:rPr kumimoji="0" lang="ru-RU" b="1" i="0" u="none" strike="noStrike" cap="none" normalizeH="0" baseline="0" dirty="0">
                <a:ln>
                  <a:noFill/>
                </a:ln>
                <a:effectLst/>
                <a:cs typeface="Arial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760" y="26369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школа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5976" y="24928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ОДОД «Пилигрим»</a:t>
            </a:r>
          </a:p>
          <a:p>
            <a:r>
              <a:rPr lang="ru-RU" b="1" dirty="0"/>
              <a:t>ШСК «Рекорд»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/>
              <a:t>Спортивный туризм в ШСК «Рекорд»</a:t>
            </a:r>
          </a:p>
        </p:txBody>
      </p:sp>
      <p:pic>
        <p:nvPicPr>
          <p:cNvPr id="9" name="Содержимое 8" descr="IMG_37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3780422" cy="25202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IMG_41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714" t="899" r="8571"/>
          <a:stretch>
            <a:fillRect/>
          </a:stretch>
        </p:blipFill>
        <p:spPr>
          <a:xfrm>
            <a:off x="5148064" y="1700808"/>
            <a:ext cx="3875284" cy="252028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76" y="9807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Группа дисциплин – </a:t>
            </a:r>
          </a:p>
          <a:p>
            <a:r>
              <a:rPr lang="ru-RU" sz="2000" b="1" dirty="0"/>
              <a:t>«маршрут»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9807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Группа дисциплин –</a:t>
            </a:r>
          </a:p>
          <a:p>
            <a:r>
              <a:rPr lang="ru-RU" sz="2000" b="1" dirty="0"/>
              <a:t> «дистанция»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45811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Направление деятельности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15719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Спортивные походы</a:t>
            </a:r>
          </a:p>
          <a:p>
            <a:r>
              <a:rPr lang="ru-RU" b="1" dirty="0"/>
              <a:t>Соревнования на контрольных маршрутах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60" y="5157192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Соревнования на пешеходных, лыжных и комбинированных дистанциях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9912" y="515719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ОФП</a:t>
            </a:r>
          </a:p>
          <a:p>
            <a:pPr algn="ctr"/>
            <a:r>
              <a:rPr lang="ru-RU" b="1" dirty="0"/>
              <a:t>Тактико-техническая подготовка</a:t>
            </a: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131840" y="5733256"/>
            <a:ext cx="648072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364088" y="5661248"/>
            <a:ext cx="648072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36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852936"/>
            <a:ext cx="3672408" cy="244827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Спортивный туризм</a:t>
            </a:r>
          </a:p>
        </p:txBody>
      </p:sp>
      <p:pic>
        <p:nvPicPr>
          <p:cNvPr id="7" name="Содержимое 6" descr="IMG_33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3672408" cy="244827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5" descr="IMG_243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341100"/>
            <a:ext cx="3575620" cy="2383747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LLL\Конкурсы\Колпинская Надежда-17\Надежда Даша\Фото\IMG_7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365104"/>
            <a:ext cx="3528392" cy="235226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LLL\Конкурсы\ФОТО в ПОРТФОЛИО\ПОХОДЫ\IMG_93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92696"/>
            <a:ext cx="3672408" cy="2448272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74042"/>
          </a:xfrm>
        </p:spPr>
        <p:txBody>
          <a:bodyPr>
            <a:noAutofit/>
          </a:bodyPr>
          <a:lstStyle/>
          <a:p>
            <a:r>
              <a:rPr lang="ru-RU" sz="2400" b="1" dirty="0"/>
              <a:t>Спортивный туризм и физическая культура</a:t>
            </a:r>
          </a:p>
        </p:txBody>
      </p:sp>
      <p:pic>
        <p:nvPicPr>
          <p:cNvPr id="5" name="Содержимое 4" descr="7ha-z6D4Ad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06790"/>
            <a:ext cx="2016224" cy="251893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a9WAxXEh4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908720"/>
            <a:ext cx="3384376" cy="253828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48680"/>
            <a:ext cx="284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Районная легкоатлетическая </a:t>
            </a:r>
          </a:p>
          <a:p>
            <a:r>
              <a:rPr lang="ru-RU" sz="1600" b="1" dirty="0"/>
              <a:t>эстафета-2019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548680"/>
            <a:ext cx="370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Городская </a:t>
            </a:r>
            <a:r>
              <a:rPr lang="ru-RU" sz="1600" b="1" dirty="0" err="1"/>
              <a:t>легкоатлетическия</a:t>
            </a:r>
            <a:r>
              <a:rPr lang="ru-RU" sz="1600" b="1" dirty="0"/>
              <a:t> эстафета</a:t>
            </a:r>
          </a:p>
        </p:txBody>
      </p:sp>
      <p:pic>
        <p:nvPicPr>
          <p:cNvPr id="15363" name="Picture 3" descr="G:\РЕЗЕРВ\фото\Canon\2016_07_23\IMG_1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5923" y="3675120"/>
            <a:ext cx="3739343" cy="249289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80112" y="6165304"/>
            <a:ext cx="378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Первенство России по спортивному </a:t>
            </a:r>
            <a:endParaRPr lang="ru-RU" sz="1600" b="1" dirty="0" smtClean="0"/>
          </a:p>
          <a:p>
            <a:r>
              <a:rPr lang="ru-RU" sz="1600" b="1" dirty="0" smtClean="0"/>
              <a:t>туризму </a:t>
            </a:r>
            <a:r>
              <a:rPr lang="ru-RU" sz="1600" b="1" dirty="0"/>
              <a:t>на пешеходных дистанциях</a:t>
            </a:r>
          </a:p>
        </p:txBody>
      </p:sp>
      <p:pic>
        <p:nvPicPr>
          <p:cNvPr id="15364" name="Picture 4" descr="C:\Users\HP\Desktop\ФОТО с рабочего стола\Хибины март19\QgzUeIb_Qq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980728"/>
            <a:ext cx="3415588" cy="256169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07704" y="357301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Первенство </a:t>
            </a:r>
            <a:r>
              <a:rPr lang="ru-RU" sz="1600" b="1" dirty="0" err="1"/>
              <a:t>Северо-Запада</a:t>
            </a:r>
            <a:r>
              <a:rPr lang="ru-RU" sz="1600" b="1" dirty="0"/>
              <a:t> </a:t>
            </a:r>
            <a:r>
              <a:rPr lang="ru-RU" sz="1600" b="1" dirty="0" smtClean="0"/>
              <a:t>России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на лыжных дистанциях – 2019</a:t>
            </a:r>
          </a:p>
        </p:txBody>
      </p:sp>
      <p:pic>
        <p:nvPicPr>
          <p:cNvPr id="14" name="Содержимое 4" descr="IMG_64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149080"/>
            <a:ext cx="2592288" cy="172819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:\Users\HP\Desktop\Foto Samsung 17-18\2\20191025_124459.jpg"/>
          <p:cNvPicPr>
            <a:picLocks noChangeAspect="1" noChangeArrowheads="1"/>
          </p:cNvPicPr>
          <p:nvPr/>
        </p:nvPicPr>
        <p:blipFill>
          <a:blip r:embed="rId7" cstate="print"/>
          <a:srcRect l="8078" t="6354" r="21511"/>
          <a:stretch>
            <a:fillRect/>
          </a:stretch>
        </p:blipFill>
        <p:spPr bwMode="auto">
          <a:xfrm>
            <a:off x="2339752" y="4653136"/>
            <a:ext cx="2791283" cy="208823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7504" y="602128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Сдача нормативов ГТО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07288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Образовательный потенциал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спортивного </a:t>
            </a:r>
            <a:r>
              <a:rPr lang="ru-RU" sz="3200" b="1" dirty="0"/>
              <a:t>похода</a:t>
            </a:r>
          </a:p>
        </p:txBody>
      </p:sp>
      <p:pic>
        <p:nvPicPr>
          <p:cNvPr id="18434" name="Picture 2" descr="C:\Users\HP\Desktop\ФОТО с рабочего стола\ФОТО дети\Туризм\IMG_20181101_105530_4.jpg"/>
          <p:cNvPicPr>
            <a:picLocks noChangeAspect="1" noChangeArrowheads="1"/>
          </p:cNvPicPr>
          <p:nvPr/>
        </p:nvPicPr>
        <p:blipFill>
          <a:blip r:embed="rId2" cstate="print"/>
          <a:srcRect t="-62" r="9211"/>
          <a:stretch>
            <a:fillRect/>
          </a:stretch>
        </p:blipFill>
        <p:spPr bwMode="auto">
          <a:xfrm>
            <a:off x="3419872" y="2718212"/>
            <a:ext cx="2252560" cy="212946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Стрелка вниз 5"/>
          <p:cNvSpPr/>
          <p:nvPr/>
        </p:nvSpPr>
        <p:spPr>
          <a:xfrm rot="2280000">
            <a:off x="5677803" y="2598019"/>
            <a:ext cx="7200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-120000">
            <a:off x="4429040" y="2205643"/>
            <a:ext cx="53202" cy="48999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-2820000">
            <a:off x="3187028" y="2787674"/>
            <a:ext cx="7200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-6600000">
            <a:off x="3090779" y="3921386"/>
            <a:ext cx="7200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5976156" y="3537012"/>
            <a:ext cx="7200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040000">
            <a:off x="5593519" y="4472305"/>
            <a:ext cx="72008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3888" y="1844824"/>
            <a:ext cx="229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физическая культура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1720" y="42210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география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50131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биология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5896" y="530120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физика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95736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история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2200" y="35730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экология</a:t>
            </a:r>
          </a:p>
        </p:txBody>
      </p:sp>
      <p:sp>
        <p:nvSpPr>
          <p:cNvPr id="19" name="Стрелка вниз 18"/>
          <p:cNvSpPr/>
          <p:nvPr/>
        </p:nvSpPr>
        <p:spPr>
          <a:xfrm rot="11640000">
            <a:off x="4052209" y="4797409"/>
            <a:ext cx="60159" cy="4725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16216" y="548680"/>
            <a:ext cx="2448272" cy="187220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948264" y="69269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Способы выживания и сохранения здоровья в окружающей среде</a:t>
            </a:r>
          </a:p>
        </p:txBody>
      </p:sp>
      <p:sp>
        <p:nvSpPr>
          <p:cNvPr id="26" name="Овал 25"/>
          <p:cNvSpPr/>
          <p:nvPr/>
        </p:nvSpPr>
        <p:spPr>
          <a:xfrm>
            <a:off x="7452320" y="2492896"/>
            <a:ext cx="1691680" cy="223224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72200" y="4941168"/>
            <a:ext cx="2304256" cy="18002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79512" y="980728"/>
            <a:ext cx="2232248" cy="158417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107504" y="3284984"/>
            <a:ext cx="2016224" cy="266429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627784" y="5661248"/>
            <a:ext cx="2808312" cy="108012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87824" y="1052736"/>
            <a:ext cx="3384376" cy="86409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419872" y="13407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Физическая подготовка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24328" y="2996952"/>
            <a:ext cx="1763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Процессы, протекающие в географической оболочке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2240" y="5157192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Биохимические процессы</a:t>
            </a:r>
          </a:p>
          <a:p>
            <a:r>
              <a:rPr lang="ru-RU" sz="1600" b="1" i="1" dirty="0"/>
              <a:t>Флора и фауна</a:t>
            </a:r>
          </a:p>
          <a:p>
            <a:r>
              <a:rPr lang="ru-RU" sz="1600" b="1" i="1" dirty="0"/>
              <a:t>Гигиена и анатомия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1560" y="1268760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Народы культура</a:t>
            </a:r>
          </a:p>
          <a:p>
            <a:r>
              <a:rPr lang="ru-RU" sz="1600" b="1" i="1" dirty="0" smtClean="0"/>
              <a:t>этнические </a:t>
            </a:r>
            <a:r>
              <a:rPr lang="ru-RU" sz="1600" b="1" i="1" dirty="0"/>
              <a:t>особенности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7544" y="3789040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Формы рельефа </a:t>
            </a:r>
            <a:r>
              <a:rPr lang="ru-RU" sz="1600" b="1" i="1" dirty="0" smtClean="0"/>
              <a:t>Земли процессы </a:t>
            </a:r>
            <a:r>
              <a:rPr lang="ru-RU" sz="1600" b="1" i="1" dirty="0"/>
              <a:t>закономерности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15816" y="594928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Физические явления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792088"/>
          </a:xfrm>
        </p:spPr>
        <p:txBody>
          <a:bodyPr>
            <a:normAutofit/>
          </a:bodyPr>
          <a:lstStyle/>
          <a:p>
            <a:r>
              <a:rPr lang="ru-RU" b="1" dirty="0"/>
              <a:t>География спортивных походов</a:t>
            </a:r>
          </a:p>
        </p:txBody>
      </p:sp>
      <p:pic>
        <p:nvPicPr>
          <p:cNvPr id="5" name="Содержимое 4" descr="20190322_1359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672408" cy="2754306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DSC006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3652966" cy="2736304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0" name="Picture 2" descr="C:\Users\HP\Desktop\ФОТО с рабочего стола\ФОТО дети\Туризм\IMG_20181028_113028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744416" cy="280831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3" descr="C:\Users\HP\Desktop\ФОТО с рабочего стола\ФОТО дети\Туризм\IMG_3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005" y="3861048"/>
            <a:ext cx="4212467" cy="280831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3568" y="10527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Кольский полуостров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0112" y="9807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Кузнецкий Алатау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0050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Крым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328" y="39330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Саяны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>
            <a:noAutofit/>
          </a:bodyPr>
          <a:lstStyle/>
          <a:p>
            <a:r>
              <a:rPr lang="ru-RU" sz="3600" b="1" dirty="0"/>
              <a:t>Представление результатов спортивного похода</a:t>
            </a:r>
          </a:p>
        </p:txBody>
      </p:sp>
      <p:pic>
        <p:nvPicPr>
          <p:cNvPr id="5" name="Содержимое 4" descr="IMG_2436-28-03-19-11-5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168352" cy="237626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181002_1701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268760"/>
            <a:ext cx="3744416" cy="280831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357301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Всероссийский </a:t>
            </a:r>
            <a:r>
              <a:rPr lang="ru-RU" b="1" dirty="0" smtClean="0"/>
              <a:t>форум </a:t>
            </a:r>
          </a:p>
          <a:p>
            <a:r>
              <a:rPr lang="ru-RU" b="1" dirty="0" smtClean="0"/>
              <a:t>Санкт-Петербург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29309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Всероссийская смена детских туристских </a:t>
            </a:r>
            <a:r>
              <a:rPr lang="ru-RU" b="1" dirty="0" smtClean="0"/>
              <a:t>объединений</a:t>
            </a:r>
            <a:endParaRPr lang="ru-RU" b="1" dirty="0"/>
          </a:p>
          <a:p>
            <a:r>
              <a:rPr lang="ru-RU" b="1" dirty="0"/>
              <a:t>ВДЦ «Артек»</a:t>
            </a:r>
          </a:p>
        </p:txBody>
      </p:sp>
      <p:pic>
        <p:nvPicPr>
          <p:cNvPr id="9" name="Picture 3" descr="F:\фото\Canon\2017_01_20\IMG_39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3528392" cy="2352261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355976" y="558924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Городская конференция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По родной стране</a:t>
            </a:r>
            <a:r>
              <a:rPr lang="ru-RU" b="1" dirty="0" smtClean="0"/>
              <a:t>» </a:t>
            </a:r>
            <a:endParaRPr lang="ru-RU" b="1" dirty="0"/>
          </a:p>
          <a:p>
            <a:r>
              <a:rPr lang="ru-RU" b="1" dirty="0"/>
              <a:t>Русское географическое общество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/>
              <a:t>Спортивные мероприятия</a:t>
            </a:r>
          </a:p>
        </p:txBody>
      </p:sp>
      <p:pic>
        <p:nvPicPr>
          <p:cNvPr id="5" name="Содержимое 4" descr="20190209_1642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737" t="9515" r="14160"/>
          <a:stretch>
            <a:fillRect/>
          </a:stretch>
        </p:blipFill>
        <p:spPr>
          <a:xfrm>
            <a:off x="179512" y="764704"/>
            <a:ext cx="2714844" cy="252028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190218_1748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4038600" cy="227171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2" name="Picture 2" descr="G:\РЕЗЕРВ\фото\Canon\2017_11_22\IMG_5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3878388" cy="258559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3" name="Picture 3" descr="G:\РЕЗЕРВ\фото\Canon\2017_11_14\IMG_5110.JPG"/>
          <p:cNvPicPr>
            <a:picLocks noChangeAspect="1" noChangeArrowheads="1"/>
          </p:cNvPicPr>
          <p:nvPr/>
        </p:nvPicPr>
        <p:blipFill>
          <a:blip r:embed="rId5" cstate="print"/>
          <a:srcRect l="26460" t="344"/>
          <a:stretch>
            <a:fillRect/>
          </a:stretch>
        </p:blipFill>
        <p:spPr bwMode="auto">
          <a:xfrm>
            <a:off x="171814" y="3933056"/>
            <a:ext cx="3028837" cy="273630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HP\Desktop\Foto Samsung 17-18\2\20191204_133744.jpg"/>
          <p:cNvPicPr>
            <a:picLocks noChangeAspect="1" noChangeArrowheads="1"/>
          </p:cNvPicPr>
          <p:nvPr/>
        </p:nvPicPr>
        <p:blipFill>
          <a:blip r:embed="rId6" cstate="print"/>
          <a:srcRect l="18103" t="9982" r="27995" b="20327"/>
          <a:stretch>
            <a:fillRect/>
          </a:stretch>
        </p:blipFill>
        <p:spPr bwMode="auto">
          <a:xfrm>
            <a:off x="2260993" y="1772816"/>
            <a:ext cx="2673297" cy="2592288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267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Спортивный туризм как эффективное средство интеграции основного и дополнительного образования в общеобразовательной организации</vt:lpstr>
      <vt:lpstr>Схема интеграция основного и дополнительного образования в школе</vt:lpstr>
      <vt:lpstr>Спортивный туризм в ШСК «Рекорд»</vt:lpstr>
      <vt:lpstr>Спортивный туризм</vt:lpstr>
      <vt:lpstr>Спортивный туризм и физическая культура</vt:lpstr>
      <vt:lpstr>Образовательный потенциал  спортивного похода</vt:lpstr>
      <vt:lpstr>География спортивных походов</vt:lpstr>
      <vt:lpstr>Представление результатов спортивного похода</vt:lpstr>
      <vt:lpstr>Спортивные мероприятия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Valia Oputnikova</dc:creator>
  <cp:lastModifiedBy>Valia Oputnikova</cp:lastModifiedBy>
  <cp:revision>43</cp:revision>
  <dcterms:created xsi:type="dcterms:W3CDTF">2019-12-08T12:47:43Z</dcterms:created>
  <dcterms:modified xsi:type="dcterms:W3CDTF">2019-12-09T14:15:35Z</dcterms:modified>
</cp:coreProperties>
</file>